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sldIdLst>
    <p:sldId id="256" r:id="rId2"/>
    <p:sldId id="302" r:id="rId3"/>
    <p:sldId id="303" r:id="rId4"/>
    <p:sldId id="395" r:id="rId5"/>
    <p:sldId id="296" r:id="rId6"/>
    <p:sldId id="384" r:id="rId7"/>
    <p:sldId id="386" r:id="rId8"/>
    <p:sldId id="388" r:id="rId9"/>
    <p:sldId id="390" r:id="rId10"/>
    <p:sldId id="391" r:id="rId11"/>
    <p:sldId id="258" r:id="rId12"/>
    <p:sldId id="259" r:id="rId13"/>
    <p:sldId id="260" r:id="rId14"/>
    <p:sldId id="261" r:id="rId15"/>
    <p:sldId id="262" r:id="rId16"/>
    <p:sldId id="263" r:id="rId17"/>
    <p:sldId id="264" r:id="rId18"/>
    <p:sldId id="265" r:id="rId19"/>
    <p:sldId id="266" r:id="rId20"/>
    <p:sldId id="267" r:id="rId21"/>
    <p:sldId id="268" r:id="rId22"/>
    <p:sldId id="269" r:id="rId23"/>
    <p:sldId id="270" r:id="rId24"/>
    <p:sldId id="298" r:id="rId25"/>
    <p:sldId id="310" r:id="rId26"/>
    <p:sldId id="311" r:id="rId27"/>
    <p:sldId id="366" r:id="rId28"/>
    <p:sldId id="314" r:id="rId29"/>
    <p:sldId id="315" r:id="rId30"/>
    <p:sldId id="316" r:id="rId31"/>
    <p:sldId id="317" r:id="rId32"/>
    <p:sldId id="319" r:id="rId33"/>
    <p:sldId id="327" r:id="rId34"/>
    <p:sldId id="332" r:id="rId35"/>
    <p:sldId id="335" r:id="rId36"/>
    <p:sldId id="336" r:id="rId37"/>
    <p:sldId id="346" r:id="rId38"/>
    <p:sldId id="354" r:id="rId39"/>
    <p:sldId id="361" r:id="rId40"/>
    <p:sldId id="368" r:id="rId41"/>
    <p:sldId id="369" r:id="rId42"/>
    <p:sldId id="370" r:id="rId43"/>
    <p:sldId id="371" r:id="rId44"/>
    <p:sldId id="372" r:id="rId45"/>
    <p:sldId id="377" r:id="rId46"/>
    <p:sldId id="373" r:id="rId47"/>
    <p:sldId id="374" r:id="rId48"/>
    <p:sldId id="375" r:id="rId49"/>
    <p:sldId id="378" r:id="rId50"/>
    <p:sldId id="379" r:id="rId51"/>
    <p:sldId id="380" r:id="rId52"/>
    <p:sldId id="381" r:id="rId53"/>
    <p:sldId id="382" r:id="rId54"/>
    <p:sldId id="376" r:id="rId55"/>
    <p:sldId id="383" r:id="rId56"/>
  </p:sldIdLst>
  <p:sldSz cx="9144000" cy="6858000" type="screen4x3"/>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r-Latn-R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490E0C-89BE-4BA9-90D2-048CA5408272}" type="datetimeFigureOut">
              <a:rPr lang="sr-Latn-RS" smtClean="0"/>
              <a:t>28.01.2021</a:t>
            </a:fld>
            <a:endParaRPr lang="sr-Latn-R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r-Latn-R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r-Latn-R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5DE742-80A7-4225-AF61-85AEEB20CC53}" type="slidenum">
              <a:rPr lang="sr-Latn-RS" smtClean="0"/>
              <a:t>‹#›</a:t>
            </a:fld>
            <a:endParaRPr lang="sr-Latn-RS"/>
          </a:p>
        </p:txBody>
      </p:sp>
    </p:spTree>
    <p:extLst>
      <p:ext uri="{BB962C8B-B14F-4D97-AF65-F5344CB8AC3E}">
        <p14:creationId xmlns:p14="http://schemas.microsoft.com/office/powerpoint/2010/main" val="1319812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fld id="{291F7EF5-3A9A-4F8B-8C6C-E48A4D21C7AB}" type="slidenum">
              <a:rPr lang="en-US">
                <a:latin typeface="Times New Roman" pitchFamily="18" charset="0"/>
              </a:rPr>
              <a:pPr/>
              <a:t>25</a:t>
            </a:fld>
            <a:endParaRPr lang="en-US">
              <a:latin typeface="Times New Roman" pitchFamily="18"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p:spPr>
        <p:txBody>
          <a:bodyPr/>
          <a:lstStyle/>
          <a:p>
            <a:endParaRPr lang="sr-Latn-R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fld id="{20E775FA-B01E-4587-BD8D-A2DBD35E78BD}" type="slidenum">
              <a:rPr lang="en-US">
                <a:latin typeface="Times New Roman" pitchFamily="18" charset="0"/>
              </a:rPr>
              <a:pPr/>
              <a:t>26</a:t>
            </a:fld>
            <a:endParaRPr lang="en-US">
              <a:latin typeface="Times New Roman" pitchFamily="18"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p:spPr>
        <p:txBody>
          <a:bodyPr/>
          <a:lstStyle/>
          <a:p>
            <a:endParaRPr lang="sr-Latn-R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fld id="{473096BD-091A-4456-8860-6706A215EBD5}" type="slidenum">
              <a:rPr lang="en-US">
                <a:latin typeface="Times New Roman" pitchFamily="18" charset="0"/>
              </a:rPr>
              <a:pPr/>
              <a:t>28</a:t>
            </a:fld>
            <a:endParaRPr lang="en-US">
              <a:latin typeface="Times New Roman" pitchFamily="18"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p:spPr>
        <p:txBody>
          <a:bodyPr/>
          <a:lstStyle/>
          <a:p>
            <a:endParaRPr lang="sr-Latn-R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fld id="{DFAA38BA-01FF-48BF-AE83-EF29E5634A11}" type="slidenum">
              <a:rPr lang="en-US">
                <a:latin typeface="Times New Roman" pitchFamily="18" charset="0"/>
              </a:rPr>
              <a:pPr/>
              <a:t>29</a:t>
            </a:fld>
            <a:endParaRPr lang="en-US">
              <a:latin typeface="Times New Roman" pitchFamily="18"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endParaRPr lang="sr-Latn-R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fld id="{36C95A3B-9B4B-45C9-A03F-1671EB9F0A15}" type="slidenum">
              <a:rPr lang="en-US">
                <a:latin typeface="Times New Roman" pitchFamily="18" charset="0"/>
              </a:rPr>
              <a:pPr/>
              <a:t>30</a:t>
            </a:fld>
            <a:endParaRPr lang="en-US">
              <a:latin typeface="Times New Roman" pitchFamily="18"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p:spPr>
        <p:txBody>
          <a:bodyPr/>
          <a:lstStyle/>
          <a:p>
            <a:endParaRPr lang="sr-Latn-R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fld id="{CF493699-FD53-4768-959D-4B3F20F9C2EA}" type="slidenum">
              <a:rPr lang="en-US">
                <a:latin typeface="Times New Roman" pitchFamily="18" charset="0"/>
              </a:rPr>
              <a:pPr/>
              <a:t>32</a:t>
            </a:fld>
            <a:endParaRPr lang="en-US">
              <a:latin typeface="Times New Roman" pitchFamily="18"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p:spPr>
        <p:txBody>
          <a:bodyPr/>
          <a:lstStyle/>
          <a:p>
            <a:endParaRPr lang="sr-Latn-R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fld id="{67A4D01F-1A4F-4ECE-ADDF-97DAEE24DCBA}" type="slidenum">
              <a:rPr lang="en-US">
                <a:latin typeface="Times New Roman" pitchFamily="18" charset="0"/>
              </a:rPr>
              <a:pPr/>
              <a:t>34</a:t>
            </a:fld>
            <a:endParaRPr lang="en-US">
              <a:latin typeface="Times New Roman" pitchFamily="18"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p:spPr>
        <p:txBody>
          <a:bodyPr/>
          <a:lstStyle/>
          <a:p>
            <a:endParaRPr lang="sr-Latn-R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fld id="{2ED7D6D1-5538-4E45-BDBF-EEE68D80C190}" type="slidenum">
              <a:rPr lang="en-US">
                <a:latin typeface="Times New Roman" pitchFamily="18" charset="0"/>
              </a:rPr>
              <a:pPr/>
              <a:t>35</a:t>
            </a:fld>
            <a:endParaRPr lang="en-US">
              <a:latin typeface="Times New Roman" pitchFamily="18"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p:spPr>
        <p:txBody>
          <a:bodyPr/>
          <a:lstStyle/>
          <a:p>
            <a:endParaRPr lang="sr-Latn-R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fld id="{EB7A28C2-68A4-4307-8B54-BDE8AC412043}" type="slidenum">
              <a:rPr lang="en-US">
                <a:latin typeface="Times New Roman" pitchFamily="18" charset="0"/>
              </a:rPr>
              <a:pPr/>
              <a:t>37</a:t>
            </a:fld>
            <a:endParaRPr lang="en-US">
              <a:latin typeface="Times New Roman" pitchFamily="18"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p:spPr>
        <p:txBody>
          <a:bodyPr/>
          <a:lstStyle/>
          <a:p>
            <a:endParaRPr lang="sr-Latn-R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r-Latn-R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r-Latn-RS"/>
          </a:p>
        </p:txBody>
      </p:sp>
      <p:sp>
        <p:nvSpPr>
          <p:cNvPr id="4" name="Date Placeholder 3"/>
          <p:cNvSpPr>
            <a:spLocks noGrp="1"/>
          </p:cNvSpPr>
          <p:nvPr>
            <p:ph type="dt" sz="half" idx="10"/>
          </p:nvPr>
        </p:nvSpPr>
        <p:spPr/>
        <p:txBody>
          <a:bodyPr/>
          <a:lstStyle/>
          <a:p>
            <a:fld id="{3C2A6BFA-EC54-482B-8DE6-A7E5148EF859}" type="datetimeFigureOut">
              <a:rPr lang="sr-Latn-RS" smtClean="0"/>
              <a:t>28.01.2021</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EA965DE3-632A-4D19-BE11-47467AC7C094}" type="slidenum">
              <a:rPr lang="sr-Latn-RS" smtClean="0"/>
              <a:t>‹#›</a:t>
            </a:fld>
            <a:endParaRPr lang="sr-Latn-RS"/>
          </a:p>
        </p:txBody>
      </p:sp>
    </p:spTree>
    <p:extLst>
      <p:ext uri="{BB962C8B-B14F-4D97-AF65-F5344CB8AC3E}">
        <p14:creationId xmlns:p14="http://schemas.microsoft.com/office/powerpoint/2010/main" val="25663850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3C2A6BFA-EC54-482B-8DE6-A7E5148EF859}" type="datetimeFigureOut">
              <a:rPr lang="sr-Latn-RS" smtClean="0"/>
              <a:t>28.01.2021</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EA965DE3-632A-4D19-BE11-47467AC7C094}" type="slidenum">
              <a:rPr lang="sr-Latn-RS" smtClean="0"/>
              <a:t>‹#›</a:t>
            </a:fld>
            <a:endParaRPr lang="sr-Latn-RS"/>
          </a:p>
        </p:txBody>
      </p:sp>
    </p:spTree>
    <p:extLst>
      <p:ext uri="{BB962C8B-B14F-4D97-AF65-F5344CB8AC3E}">
        <p14:creationId xmlns:p14="http://schemas.microsoft.com/office/powerpoint/2010/main" val="1782900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r-Latn-R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3C2A6BFA-EC54-482B-8DE6-A7E5148EF859}" type="datetimeFigureOut">
              <a:rPr lang="sr-Latn-RS" smtClean="0"/>
              <a:t>28.01.2021</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EA965DE3-632A-4D19-BE11-47467AC7C094}" type="slidenum">
              <a:rPr lang="sr-Latn-RS" smtClean="0"/>
              <a:t>‹#›</a:t>
            </a:fld>
            <a:endParaRPr lang="sr-Latn-RS"/>
          </a:p>
        </p:txBody>
      </p:sp>
    </p:spTree>
    <p:extLst>
      <p:ext uri="{BB962C8B-B14F-4D97-AF65-F5344CB8AC3E}">
        <p14:creationId xmlns:p14="http://schemas.microsoft.com/office/powerpoint/2010/main" val="1841891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3C2A6BFA-EC54-482B-8DE6-A7E5148EF859}" type="datetimeFigureOut">
              <a:rPr lang="sr-Latn-RS" smtClean="0"/>
              <a:t>28.01.2021</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EA965DE3-632A-4D19-BE11-47467AC7C094}" type="slidenum">
              <a:rPr lang="sr-Latn-RS" smtClean="0"/>
              <a:t>‹#›</a:t>
            </a:fld>
            <a:endParaRPr lang="sr-Latn-RS"/>
          </a:p>
        </p:txBody>
      </p:sp>
    </p:spTree>
    <p:extLst>
      <p:ext uri="{BB962C8B-B14F-4D97-AF65-F5344CB8AC3E}">
        <p14:creationId xmlns:p14="http://schemas.microsoft.com/office/powerpoint/2010/main" val="28028301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R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2A6BFA-EC54-482B-8DE6-A7E5148EF859}" type="datetimeFigureOut">
              <a:rPr lang="sr-Latn-RS" smtClean="0"/>
              <a:t>28.01.2021</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EA965DE3-632A-4D19-BE11-47467AC7C094}" type="slidenum">
              <a:rPr lang="sr-Latn-RS" smtClean="0"/>
              <a:t>‹#›</a:t>
            </a:fld>
            <a:endParaRPr lang="sr-Latn-RS"/>
          </a:p>
        </p:txBody>
      </p:sp>
    </p:spTree>
    <p:extLst>
      <p:ext uri="{BB962C8B-B14F-4D97-AF65-F5344CB8AC3E}">
        <p14:creationId xmlns:p14="http://schemas.microsoft.com/office/powerpoint/2010/main" val="2310412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Date Placeholder 4"/>
          <p:cNvSpPr>
            <a:spLocks noGrp="1"/>
          </p:cNvSpPr>
          <p:nvPr>
            <p:ph type="dt" sz="half" idx="10"/>
          </p:nvPr>
        </p:nvSpPr>
        <p:spPr/>
        <p:txBody>
          <a:bodyPr/>
          <a:lstStyle/>
          <a:p>
            <a:fld id="{3C2A6BFA-EC54-482B-8DE6-A7E5148EF859}" type="datetimeFigureOut">
              <a:rPr lang="sr-Latn-RS" smtClean="0"/>
              <a:t>28.01.2021</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EA965DE3-632A-4D19-BE11-47467AC7C094}" type="slidenum">
              <a:rPr lang="sr-Latn-RS" smtClean="0"/>
              <a:t>‹#›</a:t>
            </a:fld>
            <a:endParaRPr lang="sr-Latn-RS"/>
          </a:p>
        </p:txBody>
      </p:sp>
    </p:spTree>
    <p:extLst>
      <p:ext uri="{BB962C8B-B14F-4D97-AF65-F5344CB8AC3E}">
        <p14:creationId xmlns:p14="http://schemas.microsoft.com/office/powerpoint/2010/main" val="3339219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r-Latn-R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7" name="Date Placeholder 6"/>
          <p:cNvSpPr>
            <a:spLocks noGrp="1"/>
          </p:cNvSpPr>
          <p:nvPr>
            <p:ph type="dt" sz="half" idx="10"/>
          </p:nvPr>
        </p:nvSpPr>
        <p:spPr/>
        <p:txBody>
          <a:bodyPr/>
          <a:lstStyle/>
          <a:p>
            <a:fld id="{3C2A6BFA-EC54-482B-8DE6-A7E5148EF859}" type="datetimeFigureOut">
              <a:rPr lang="sr-Latn-RS" smtClean="0"/>
              <a:t>28.01.2021</a:t>
            </a:fld>
            <a:endParaRPr lang="sr-Latn-RS"/>
          </a:p>
        </p:txBody>
      </p:sp>
      <p:sp>
        <p:nvSpPr>
          <p:cNvPr id="8" name="Footer Placeholder 7"/>
          <p:cNvSpPr>
            <a:spLocks noGrp="1"/>
          </p:cNvSpPr>
          <p:nvPr>
            <p:ph type="ftr" sz="quarter" idx="11"/>
          </p:nvPr>
        </p:nvSpPr>
        <p:spPr/>
        <p:txBody>
          <a:bodyPr/>
          <a:lstStyle/>
          <a:p>
            <a:endParaRPr lang="sr-Latn-RS"/>
          </a:p>
        </p:txBody>
      </p:sp>
      <p:sp>
        <p:nvSpPr>
          <p:cNvPr id="9" name="Slide Number Placeholder 8"/>
          <p:cNvSpPr>
            <a:spLocks noGrp="1"/>
          </p:cNvSpPr>
          <p:nvPr>
            <p:ph type="sldNum" sz="quarter" idx="12"/>
          </p:nvPr>
        </p:nvSpPr>
        <p:spPr/>
        <p:txBody>
          <a:bodyPr/>
          <a:lstStyle/>
          <a:p>
            <a:fld id="{EA965DE3-632A-4D19-BE11-47467AC7C094}" type="slidenum">
              <a:rPr lang="sr-Latn-RS" smtClean="0"/>
              <a:t>‹#›</a:t>
            </a:fld>
            <a:endParaRPr lang="sr-Latn-RS"/>
          </a:p>
        </p:txBody>
      </p:sp>
    </p:spTree>
    <p:extLst>
      <p:ext uri="{BB962C8B-B14F-4D97-AF65-F5344CB8AC3E}">
        <p14:creationId xmlns:p14="http://schemas.microsoft.com/office/powerpoint/2010/main" val="613875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Date Placeholder 2"/>
          <p:cNvSpPr>
            <a:spLocks noGrp="1"/>
          </p:cNvSpPr>
          <p:nvPr>
            <p:ph type="dt" sz="half" idx="10"/>
          </p:nvPr>
        </p:nvSpPr>
        <p:spPr/>
        <p:txBody>
          <a:bodyPr/>
          <a:lstStyle/>
          <a:p>
            <a:fld id="{3C2A6BFA-EC54-482B-8DE6-A7E5148EF859}" type="datetimeFigureOut">
              <a:rPr lang="sr-Latn-RS" smtClean="0"/>
              <a:t>28.01.2021</a:t>
            </a:fld>
            <a:endParaRPr lang="sr-Latn-RS"/>
          </a:p>
        </p:txBody>
      </p:sp>
      <p:sp>
        <p:nvSpPr>
          <p:cNvPr id="4" name="Footer Placeholder 3"/>
          <p:cNvSpPr>
            <a:spLocks noGrp="1"/>
          </p:cNvSpPr>
          <p:nvPr>
            <p:ph type="ftr" sz="quarter" idx="11"/>
          </p:nvPr>
        </p:nvSpPr>
        <p:spPr/>
        <p:txBody>
          <a:bodyPr/>
          <a:lstStyle/>
          <a:p>
            <a:endParaRPr lang="sr-Latn-RS"/>
          </a:p>
        </p:txBody>
      </p:sp>
      <p:sp>
        <p:nvSpPr>
          <p:cNvPr id="5" name="Slide Number Placeholder 4"/>
          <p:cNvSpPr>
            <a:spLocks noGrp="1"/>
          </p:cNvSpPr>
          <p:nvPr>
            <p:ph type="sldNum" sz="quarter" idx="12"/>
          </p:nvPr>
        </p:nvSpPr>
        <p:spPr/>
        <p:txBody>
          <a:bodyPr/>
          <a:lstStyle/>
          <a:p>
            <a:fld id="{EA965DE3-632A-4D19-BE11-47467AC7C094}" type="slidenum">
              <a:rPr lang="sr-Latn-RS" smtClean="0"/>
              <a:t>‹#›</a:t>
            </a:fld>
            <a:endParaRPr lang="sr-Latn-RS"/>
          </a:p>
        </p:txBody>
      </p:sp>
    </p:spTree>
    <p:extLst>
      <p:ext uri="{BB962C8B-B14F-4D97-AF65-F5344CB8AC3E}">
        <p14:creationId xmlns:p14="http://schemas.microsoft.com/office/powerpoint/2010/main" val="8572732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2A6BFA-EC54-482B-8DE6-A7E5148EF859}" type="datetimeFigureOut">
              <a:rPr lang="sr-Latn-RS" smtClean="0"/>
              <a:t>28.01.2021</a:t>
            </a:fld>
            <a:endParaRPr lang="sr-Latn-RS"/>
          </a:p>
        </p:txBody>
      </p:sp>
      <p:sp>
        <p:nvSpPr>
          <p:cNvPr id="3" name="Footer Placeholder 2"/>
          <p:cNvSpPr>
            <a:spLocks noGrp="1"/>
          </p:cNvSpPr>
          <p:nvPr>
            <p:ph type="ftr" sz="quarter" idx="11"/>
          </p:nvPr>
        </p:nvSpPr>
        <p:spPr/>
        <p:txBody>
          <a:bodyPr/>
          <a:lstStyle/>
          <a:p>
            <a:endParaRPr lang="sr-Latn-RS"/>
          </a:p>
        </p:txBody>
      </p:sp>
      <p:sp>
        <p:nvSpPr>
          <p:cNvPr id="4" name="Slide Number Placeholder 3"/>
          <p:cNvSpPr>
            <a:spLocks noGrp="1"/>
          </p:cNvSpPr>
          <p:nvPr>
            <p:ph type="sldNum" sz="quarter" idx="12"/>
          </p:nvPr>
        </p:nvSpPr>
        <p:spPr/>
        <p:txBody>
          <a:bodyPr/>
          <a:lstStyle/>
          <a:p>
            <a:fld id="{EA965DE3-632A-4D19-BE11-47467AC7C094}" type="slidenum">
              <a:rPr lang="sr-Latn-RS" smtClean="0"/>
              <a:t>‹#›</a:t>
            </a:fld>
            <a:endParaRPr lang="sr-Latn-RS"/>
          </a:p>
        </p:txBody>
      </p:sp>
    </p:spTree>
    <p:extLst>
      <p:ext uri="{BB962C8B-B14F-4D97-AF65-F5344CB8AC3E}">
        <p14:creationId xmlns:p14="http://schemas.microsoft.com/office/powerpoint/2010/main" val="1890890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R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2A6BFA-EC54-482B-8DE6-A7E5148EF859}" type="datetimeFigureOut">
              <a:rPr lang="sr-Latn-RS" smtClean="0"/>
              <a:t>28.01.2021</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EA965DE3-632A-4D19-BE11-47467AC7C094}" type="slidenum">
              <a:rPr lang="sr-Latn-RS" smtClean="0"/>
              <a:t>‹#›</a:t>
            </a:fld>
            <a:endParaRPr lang="sr-Latn-RS"/>
          </a:p>
        </p:txBody>
      </p:sp>
    </p:spTree>
    <p:extLst>
      <p:ext uri="{BB962C8B-B14F-4D97-AF65-F5344CB8AC3E}">
        <p14:creationId xmlns:p14="http://schemas.microsoft.com/office/powerpoint/2010/main" val="423030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R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r-Latn-R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2A6BFA-EC54-482B-8DE6-A7E5148EF859}" type="datetimeFigureOut">
              <a:rPr lang="sr-Latn-RS" smtClean="0"/>
              <a:t>28.01.2021</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EA965DE3-632A-4D19-BE11-47467AC7C094}" type="slidenum">
              <a:rPr lang="sr-Latn-RS" smtClean="0"/>
              <a:t>‹#›</a:t>
            </a:fld>
            <a:endParaRPr lang="sr-Latn-RS"/>
          </a:p>
        </p:txBody>
      </p:sp>
    </p:spTree>
    <p:extLst>
      <p:ext uri="{BB962C8B-B14F-4D97-AF65-F5344CB8AC3E}">
        <p14:creationId xmlns:p14="http://schemas.microsoft.com/office/powerpoint/2010/main" val="12595973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r-Latn-R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2A6BFA-EC54-482B-8DE6-A7E5148EF859}" type="datetimeFigureOut">
              <a:rPr lang="sr-Latn-RS" smtClean="0"/>
              <a:t>28.01.2021</a:t>
            </a:fld>
            <a:endParaRPr lang="sr-Latn-R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r-Latn-R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965DE3-632A-4D19-BE11-47467AC7C094}" type="slidenum">
              <a:rPr lang="sr-Latn-RS" smtClean="0"/>
              <a:t>‹#›</a:t>
            </a:fld>
            <a:endParaRPr lang="sr-Latn-RS"/>
          </a:p>
        </p:txBody>
      </p:sp>
    </p:spTree>
    <p:extLst>
      <p:ext uri="{BB962C8B-B14F-4D97-AF65-F5344CB8AC3E}">
        <p14:creationId xmlns:p14="http://schemas.microsoft.com/office/powerpoint/2010/main" val="34662111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r-Cyrl-RS" dirty="0" smtClean="0"/>
              <a:t>Нутритивни суплементи</a:t>
            </a:r>
            <a:endParaRPr lang="sr-Latn-RS" dirty="0"/>
          </a:p>
        </p:txBody>
      </p:sp>
      <p:sp>
        <p:nvSpPr>
          <p:cNvPr id="3" name="Subtitle 2"/>
          <p:cNvSpPr>
            <a:spLocks noGrp="1"/>
          </p:cNvSpPr>
          <p:nvPr>
            <p:ph type="subTitle" idx="1"/>
          </p:nvPr>
        </p:nvSpPr>
        <p:spPr/>
        <p:txBody>
          <a:bodyPr/>
          <a:lstStyle/>
          <a:p>
            <a:r>
              <a:rPr lang="sr-Cyrl-RS" dirty="0" smtClean="0"/>
              <a:t>Десета  недеља наставе</a:t>
            </a:r>
            <a:endParaRPr lang="sr-Latn-RS" dirty="0"/>
          </a:p>
        </p:txBody>
      </p:sp>
    </p:spTree>
    <p:extLst>
      <p:ext uri="{BB962C8B-B14F-4D97-AF65-F5344CB8AC3E}">
        <p14:creationId xmlns:p14="http://schemas.microsoft.com/office/powerpoint/2010/main" val="34485678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2"/>
          <p:cNvSpPr>
            <a:spLocks noGrp="1"/>
          </p:cNvSpPr>
          <p:nvPr>
            <p:ph idx="1"/>
          </p:nvPr>
        </p:nvSpPr>
        <p:spPr>
          <a:xfrm>
            <a:off x="457200" y="1143000"/>
            <a:ext cx="8229600" cy="5670550"/>
          </a:xfrm>
        </p:spPr>
        <p:txBody>
          <a:bodyPr/>
          <a:lstStyle/>
          <a:p>
            <a:pPr marL="190500" indent="-190500" algn="just">
              <a:lnSpc>
                <a:spcPct val="80000"/>
              </a:lnSpc>
              <a:buFontTx/>
              <a:buNone/>
            </a:pPr>
            <a:r>
              <a:rPr lang="fr-FR" sz="2400" b="1" i="1" smtClean="0">
                <a:solidFill>
                  <a:schemeClr val="folHlink"/>
                </a:solidFill>
              </a:rPr>
              <a:t>6. Нескробни полисахариди или дијетна биљна влакна</a:t>
            </a:r>
            <a:endParaRPr lang="fr-FR" sz="2400" b="1" smtClean="0">
              <a:solidFill>
                <a:schemeClr val="folHlink"/>
              </a:solidFill>
            </a:endParaRPr>
          </a:p>
          <a:p>
            <a:pPr marL="190500" indent="-190500" algn="just">
              <a:lnSpc>
                <a:spcPct val="80000"/>
              </a:lnSpc>
            </a:pPr>
            <a:endParaRPr lang="sr-Latn-CS" sz="2400" b="1" smtClean="0"/>
          </a:p>
          <a:p>
            <a:pPr marL="190500" indent="-190500" algn="just">
              <a:lnSpc>
                <a:spcPct val="80000"/>
              </a:lnSpc>
              <a:buFontTx/>
              <a:buNone/>
            </a:pPr>
            <a:r>
              <a:rPr lang="sr-Latn-CS" sz="2400" b="1" smtClean="0"/>
              <a:t>	</a:t>
            </a:r>
            <a:r>
              <a:rPr lang="fr-FR" sz="2400" b="1" smtClean="0"/>
              <a:t>Главни извор зид биљних ћелија. Углавном не подлежу варењу у танком </a:t>
            </a:r>
            <a:r>
              <a:rPr lang="sr-Cyrl-CS" sz="2400" b="1" smtClean="0"/>
              <a:t>ц</a:t>
            </a:r>
            <a:r>
              <a:rPr lang="fr-FR" sz="2400" b="1" smtClean="0"/>
              <a:t>реву. </a:t>
            </a:r>
          </a:p>
          <a:p>
            <a:pPr marL="190500" indent="-190500" algn="just">
              <a:lnSpc>
                <a:spcPct val="80000"/>
              </a:lnSpc>
            </a:pPr>
            <a:endParaRPr lang="sr-Latn-CS" sz="2400" b="1" smtClean="0"/>
          </a:p>
          <a:p>
            <a:pPr marL="190500" indent="-190500" algn="just">
              <a:lnSpc>
                <a:spcPct val="80000"/>
              </a:lnSpc>
              <a:buFontTx/>
              <a:buNone/>
            </a:pPr>
            <a:r>
              <a:rPr lang="sr-Latn-CS" sz="2400" b="1" smtClean="0"/>
              <a:t>	</a:t>
            </a:r>
            <a:r>
              <a:rPr lang="fr-FR" sz="2400" b="1" smtClean="0"/>
              <a:t>Деле се на :</a:t>
            </a:r>
            <a:endParaRPr lang="de-DE" sz="2400" b="1" i="1" smtClean="0"/>
          </a:p>
          <a:p>
            <a:pPr marL="190500" indent="-190500" algn="just">
              <a:lnSpc>
                <a:spcPct val="80000"/>
              </a:lnSpc>
            </a:pPr>
            <a:endParaRPr lang="sr-Latn-CS" sz="2400" b="1" i="1" smtClean="0"/>
          </a:p>
          <a:p>
            <a:pPr marL="190500" indent="-190500" algn="just">
              <a:lnSpc>
                <a:spcPct val="80000"/>
              </a:lnSpc>
              <a:buFontTx/>
              <a:buNone/>
            </a:pPr>
            <a:r>
              <a:rPr lang="sr-Latn-CS" sz="2400" b="1" i="1" smtClean="0"/>
              <a:t>		</a:t>
            </a:r>
            <a:r>
              <a:rPr lang="sr-Latn-CS" sz="2400" b="1" i="1" smtClean="0">
                <a:solidFill>
                  <a:schemeClr val="folHlink"/>
                </a:solidFill>
              </a:rPr>
              <a:t>-</a:t>
            </a:r>
            <a:r>
              <a:rPr lang="de-DE" sz="2400" b="1" i="1" smtClean="0">
                <a:solidFill>
                  <a:schemeClr val="folHlink"/>
                </a:solidFill>
              </a:rPr>
              <a:t>Растворљиве</a:t>
            </a:r>
            <a:r>
              <a:rPr lang="de-DE" sz="2400" b="1" i="1" smtClean="0"/>
              <a:t> (пектин, гуме и др.)</a:t>
            </a:r>
            <a:endParaRPr lang="de-DE" sz="2400" b="1" smtClean="0"/>
          </a:p>
          <a:p>
            <a:pPr marL="190500" indent="-190500" algn="just">
              <a:lnSpc>
                <a:spcPct val="80000"/>
              </a:lnSpc>
              <a:buFontTx/>
              <a:buNone/>
            </a:pPr>
            <a:r>
              <a:rPr lang="sr-Latn-CS" sz="2400" b="1" smtClean="0"/>
              <a:t>		          </a:t>
            </a:r>
            <a:r>
              <a:rPr lang="de-DE" sz="2400" b="1" smtClean="0"/>
              <a:t>Главни извор воће и поврће</a:t>
            </a:r>
            <a:endParaRPr lang="de-DE" sz="2400" b="1" i="1" smtClean="0"/>
          </a:p>
          <a:p>
            <a:pPr marL="190500" indent="-190500" algn="just">
              <a:lnSpc>
                <a:spcPct val="80000"/>
              </a:lnSpc>
            </a:pPr>
            <a:endParaRPr lang="sr-Latn-CS" sz="2400" b="1" i="1" smtClean="0"/>
          </a:p>
          <a:p>
            <a:pPr marL="190500" indent="-190500" algn="just">
              <a:lnSpc>
                <a:spcPct val="80000"/>
              </a:lnSpc>
              <a:buFontTx/>
              <a:buNone/>
            </a:pPr>
            <a:r>
              <a:rPr lang="sr-Latn-CS" sz="2400" b="1" i="1" smtClean="0"/>
              <a:t>		</a:t>
            </a:r>
            <a:r>
              <a:rPr lang="sr-Latn-CS" sz="2400" b="1" i="1" smtClean="0">
                <a:solidFill>
                  <a:schemeClr val="folHlink"/>
                </a:solidFill>
              </a:rPr>
              <a:t>-</a:t>
            </a:r>
            <a:r>
              <a:rPr lang="de-DE" sz="2400" b="1" i="1" smtClean="0">
                <a:solidFill>
                  <a:schemeClr val="folHlink"/>
                </a:solidFill>
              </a:rPr>
              <a:t>Нерастворљиве</a:t>
            </a:r>
            <a:r>
              <a:rPr lang="de-DE" sz="2400" b="1" i="1" smtClean="0"/>
              <a:t> (</a:t>
            </a:r>
            <a:r>
              <a:rPr lang="sr-Cyrl-CS" sz="2400" b="1" i="1" smtClean="0"/>
              <a:t>ц</a:t>
            </a:r>
            <a:r>
              <a:rPr lang="de-DE" sz="2400" b="1" i="1" smtClean="0"/>
              <a:t>елулоза и хеми</a:t>
            </a:r>
            <a:r>
              <a:rPr lang="sr-Cyrl-CS" sz="2400" b="1" i="1" smtClean="0"/>
              <a:t>ц</a:t>
            </a:r>
            <a:r>
              <a:rPr lang="de-DE" sz="2400" b="1" i="1" smtClean="0"/>
              <a:t>елулоза)</a:t>
            </a:r>
            <a:endParaRPr lang="sr-Latn-CS" sz="2400" b="1" i="1" smtClean="0"/>
          </a:p>
          <a:p>
            <a:pPr marL="190500" indent="-190500" algn="just">
              <a:lnSpc>
                <a:spcPct val="80000"/>
              </a:lnSpc>
              <a:buFontTx/>
              <a:buNone/>
            </a:pPr>
            <a:r>
              <a:rPr lang="sr-Latn-CS" sz="2400" b="1" smtClean="0"/>
              <a:t>	</a:t>
            </a:r>
            <a:r>
              <a:rPr lang="de-DE" sz="2400" b="1" smtClean="0">
                <a:solidFill>
                  <a:schemeClr val="folHlink"/>
                </a:solidFill>
              </a:rPr>
              <a:t>Главни извор мекиње житари</a:t>
            </a:r>
            <a:r>
              <a:rPr lang="sr-Cyrl-CS" sz="2400" b="1" smtClean="0">
                <a:solidFill>
                  <a:schemeClr val="folHlink"/>
                </a:solidFill>
              </a:rPr>
              <a:t>ц</a:t>
            </a:r>
            <a:r>
              <a:rPr lang="de-DE" sz="2400" b="1" smtClean="0">
                <a:solidFill>
                  <a:schemeClr val="folHlink"/>
                </a:solidFill>
              </a:rPr>
              <a:t>а.</a:t>
            </a:r>
            <a:endParaRPr lang="en-US" sz="2400" b="1" smtClean="0">
              <a:solidFill>
                <a:schemeClr val="folHlink"/>
              </a:solidFill>
            </a:endParaRPr>
          </a:p>
          <a:p>
            <a:pPr marL="190500" indent="-190500"/>
            <a:endParaRPr lang="en-US" sz="2400" smtClean="0"/>
          </a:p>
        </p:txBody>
      </p:sp>
    </p:spTree>
    <p:extLst>
      <p:ext uri="{BB962C8B-B14F-4D97-AF65-F5344CB8AC3E}">
        <p14:creationId xmlns:p14="http://schemas.microsoft.com/office/powerpoint/2010/main" val="40201415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p:spPr>
        <p:txBody>
          <a:bodyPr>
            <a:normAutofit/>
          </a:bodyPr>
          <a:lstStyle/>
          <a:p>
            <a:r>
              <a:rPr lang="sr-Cyrl-RS" sz="3600" b="1" dirty="0" smtClean="0">
                <a:latin typeface="Times New Roman" pitchFamily="18" charset="0"/>
                <a:cs typeface="Times New Roman" pitchFamily="18" charset="0"/>
              </a:rPr>
              <a:t>ГЛУКОЗАМИН</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0" y="762000"/>
            <a:ext cx="9144000" cy="6096000"/>
          </a:xfrm>
        </p:spPr>
        <p:txBody>
          <a:bodyPr>
            <a:normAutofit/>
          </a:bodyPr>
          <a:lstStyle/>
          <a:p>
            <a:r>
              <a:rPr lang="sr-Cyrl-RS" sz="2800" dirty="0" smtClean="0"/>
              <a:t>Глукозамин</a:t>
            </a:r>
            <a:r>
              <a:rPr lang="en-US" sz="2800" dirty="0" smtClean="0"/>
              <a:t> je amino-</a:t>
            </a:r>
            <a:r>
              <a:rPr lang="en-US" sz="2800" dirty="0" err="1" smtClean="0"/>
              <a:t>monosaharid</a:t>
            </a:r>
            <a:r>
              <a:rPr lang="en-US" sz="2800" dirty="0" smtClean="0"/>
              <a:t>, </a:t>
            </a:r>
            <a:r>
              <a:rPr lang="sr-Cyrl-RS" sz="2800" dirty="0" smtClean="0"/>
              <a:t>амино дериват </a:t>
            </a:r>
            <a:r>
              <a:rPr lang="en-US" sz="2800" dirty="0" smtClean="0"/>
              <a:t>D-</a:t>
            </a:r>
            <a:r>
              <a:rPr lang="en-US" sz="2800" dirty="0" err="1" smtClean="0"/>
              <a:t>glukoze</a:t>
            </a:r>
            <a:r>
              <a:rPr lang="en-US" sz="2800" dirty="0" smtClean="0"/>
              <a:t> (2-amino-dezoksiglukoza). </a:t>
            </a:r>
            <a:endParaRPr lang="sr-Latn-RS" sz="2800" dirty="0" smtClean="0"/>
          </a:p>
          <a:p>
            <a:r>
              <a:rPr lang="en-US" sz="2800" dirty="0" err="1"/>
              <a:t>Аминоше</a:t>
            </a:r>
            <a:r>
              <a:rPr lang="sr-Cyrl-RS" sz="2800" dirty="0"/>
              <a:t>ћ</a:t>
            </a:r>
            <a:r>
              <a:rPr lang="en-US" sz="2800" dirty="0" err="1"/>
              <a:t>ери</a:t>
            </a:r>
            <a:r>
              <a:rPr lang="en-US" sz="2800" dirty="0"/>
              <a:t> </a:t>
            </a:r>
            <a:r>
              <a:rPr lang="en-US" sz="2800" dirty="0" err="1"/>
              <a:t>су</a:t>
            </a:r>
            <a:r>
              <a:rPr lang="en-US" sz="2800" dirty="0"/>
              <a:t> </a:t>
            </a:r>
            <a:r>
              <a:rPr lang="en-US" sz="2800" dirty="0" err="1"/>
              <a:t>веома</a:t>
            </a:r>
            <a:r>
              <a:rPr lang="en-US" sz="2800" dirty="0"/>
              <a:t> </a:t>
            </a:r>
            <a:r>
              <a:rPr lang="en-US" sz="2800" dirty="0" err="1"/>
              <a:t>распрострањени</a:t>
            </a:r>
            <a:r>
              <a:rPr lang="en-US" sz="2800" dirty="0"/>
              <a:t> у </a:t>
            </a:r>
            <a:r>
              <a:rPr lang="en-US" sz="2800" dirty="0" err="1"/>
              <a:t>природи</a:t>
            </a:r>
            <a:r>
              <a:rPr lang="en-US" sz="2800" dirty="0"/>
              <a:t>, а </a:t>
            </a:r>
            <a:r>
              <a:rPr lang="en-US" sz="2800" dirty="0" err="1"/>
              <a:t>глукозамин</a:t>
            </a:r>
            <a:r>
              <a:rPr lang="en-US" sz="2800" dirty="0"/>
              <a:t> </a:t>
            </a:r>
            <a:r>
              <a:rPr lang="en-US" sz="2800" dirty="0" err="1"/>
              <a:t>се</a:t>
            </a:r>
            <a:r>
              <a:rPr lang="en-US" sz="2800" dirty="0"/>
              <a:t> </a:t>
            </a:r>
            <a:r>
              <a:rPr lang="en-US" sz="2800" dirty="0" err="1"/>
              <a:t>најцешце</a:t>
            </a:r>
            <a:r>
              <a:rPr lang="en-US" sz="2800" dirty="0"/>
              <a:t> </a:t>
            </a:r>
            <a:r>
              <a:rPr lang="en-US" sz="2800" dirty="0" err="1"/>
              <a:t>налази</a:t>
            </a:r>
            <a:r>
              <a:rPr lang="en-US" sz="2800" dirty="0"/>
              <a:t> у </a:t>
            </a:r>
            <a:r>
              <a:rPr lang="en-US" sz="2800" dirty="0" err="1"/>
              <a:t>оквиру</a:t>
            </a:r>
            <a:r>
              <a:rPr lang="en-US" sz="2800" dirty="0"/>
              <a:t> </a:t>
            </a:r>
            <a:r>
              <a:rPr lang="en-US" sz="2800" dirty="0" err="1"/>
              <a:t>сложених</a:t>
            </a:r>
            <a:r>
              <a:rPr lang="en-US" sz="2800" dirty="0"/>
              <a:t> </a:t>
            </a:r>
            <a:r>
              <a:rPr lang="en-US" sz="2800" dirty="0" err="1"/>
              <a:t>полисахарида</a:t>
            </a:r>
            <a:r>
              <a:rPr lang="en-US" sz="2800" dirty="0"/>
              <a:t> (</a:t>
            </a:r>
            <a:r>
              <a:rPr lang="en-US" sz="2800" dirty="0" err="1"/>
              <a:t>хитин</a:t>
            </a:r>
            <a:r>
              <a:rPr lang="en-US" sz="2800" dirty="0"/>
              <a:t>, </a:t>
            </a:r>
            <a:r>
              <a:rPr lang="en-US" sz="2800" dirty="0" err="1"/>
              <a:t>фунгин</a:t>
            </a:r>
            <a:r>
              <a:rPr lang="en-US" sz="2800" dirty="0"/>
              <a:t>, </a:t>
            </a:r>
            <a:r>
              <a:rPr lang="en-US" sz="2800" dirty="0" err="1"/>
              <a:t>мукополисахариди</a:t>
            </a:r>
            <a:r>
              <a:rPr lang="en-US" sz="2800" dirty="0"/>
              <a:t> </a:t>
            </a:r>
            <a:r>
              <a:rPr lang="en-US" sz="2800" dirty="0" err="1"/>
              <a:t>везивног</a:t>
            </a:r>
            <a:r>
              <a:rPr lang="en-US" sz="2800" dirty="0"/>
              <a:t> и </a:t>
            </a:r>
            <a:r>
              <a:rPr lang="en-US" sz="2800" dirty="0" err="1"/>
              <a:t>нервног</a:t>
            </a:r>
            <a:r>
              <a:rPr lang="en-US" sz="2800" dirty="0"/>
              <a:t> </a:t>
            </a:r>
            <a:r>
              <a:rPr lang="en-US" sz="2800" dirty="0" err="1"/>
              <a:t>ткива</a:t>
            </a:r>
            <a:r>
              <a:rPr lang="en-US" sz="2800" dirty="0"/>
              <a:t>). </a:t>
            </a:r>
            <a:r>
              <a:rPr lang="en-US" sz="2800" dirty="0" err="1"/>
              <a:t>Комерцијални</a:t>
            </a:r>
            <a:r>
              <a:rPr lang="en-US" sz="2800" dirty="0"/>
              <a:t> </a:t>
            </a:r>
            <a:r>
              <a:rPr lang="en-US" sz="2800" dirty="0" err="1"/>
              <a:t>глукозамин</a:t>
            </a:r>
            <a:r>
              <a:rPr lang="en-US" sz="2800" dirty="0"/>
              <a:t> </a:t>
            </a:r>
            <a:r>
              <a:rPr lang="en-US" sz="2800" dirty="0" err="1"/>
              <a:t>се</a:t>
            </a:r>
            <a:r>
              <a:rPr lang="en-US" sz="2800" dirty="0"/>
              <a:t> </a:t>
            </a:r>
            <a:r>
              <a:rPr lang="en-US" sz="2800" dirty="0" err="1"/>
              <a:t>налази</a:t>
            </a:r>
            <a:r>
              <a:rPr lang="en-US" sz="2800" dirty="0"/>
              <a:t> </a:t>
            </a:r>
            <a:r>
              <a:rPr lang="en-US" sz="2800" dirty="0" err="1"/>
              <a:t>на</a:t>
            </a:r>
            <a:r>
              <a:rPr lang="en-US" sz="2800" dirty="0"/>
              <a:t> </a:t>
            </a:r>
            <a:r>
              <a:rPr lang="en-US" sz="2800" dirty="0" err="1"/>
              <a:t>тржишту</a:t>
            </a:r>
            <a:r>
              <a:rPr lang="en-US" sz="2800" dirty="0"/>
              <a:t> у </a:t>
            </a:r>
            <a:r>
              <a:rPr lang="en-US" sz="2800" dirty="0" err="1"/>
              <a:t>облику</a:t>
            </a:r>
            <a:r>
              <a:rPr lang="en-US" sz="2800" dirty="0"/>
              <a:t> </a:t>
            </a:r>
            <a:r>
              <a:rPr lang="en-US" sz="2800" dirty="0" err="1"/>
              <a:t>хидрохлорида</a:t>
            </a:r>
            <a:r>
              <a:rPr lang="en-US" sz="2800" dirty="0"/>
              <a:t>, </a:t>
            </a:r>
            <a:r>
              <a:rPr lang="en-US" sz="2800" dirty="0" err="1"/>
              <a:t>сулфата</a:t>
            </a:r>
            <a:r>
              <a:rPr lang="en-US" sz="2800" dirty="0"/>
              <a:t> и</a:t>
            </a:r>
            <a:endParaRPr lang="sr-Latn-RS" sz="2800" dirty="0"/>
          </a:p>
          <a:p>
            <a:r>
              <a:rPr lang="en-US" sz="2800" dirty="0" smtClean="0"/>
              <a:t>N-</a:t>
            </a:r>
            <a:r>
              <a:rPr lang="en-US" sz="2800" dirty="0" err="1" smtClean="0"/>
              <a:t>acetil</a:t>
            </a:r>
            <a:r>
              <a:rPr lang="en-US" sz="2800" dirty="0" smtClean="0"/>
              <a:t>-</a:t>
            </a:r>
            <a:r>
              <a:rPr lang="en-US" sz="2800" dirty="0" err="1" smtClean="0"/>
              <a:t>glukozamina</a:t>
            </a:r>
            <a:r>
              <a:rPr lang="en-US" sz="2800" dirty="0" smtClean="0"/>
              <a:t>. </a:t>
            </a:r>
            <a:endParaRPr lang="sr-Latn-RS" sz="2800" dirty="0" smtClean="0"/>
          </a:p>
          <a:p>
            <a:r>
              <a:rPr lang="sr-Cyrl-RS" sz="2800" dirty="0" smtClean="0"/>
              <a:t>Лако се раствара у води</a:t>
            </a:r>
            <a:endParaRPr lang="en-US" sz="2800" dirty="0"/>
          </a:p>
        </p:txBody>
      </p:sp>
    </p:spTree>
    <p:extLst>
      <p:ext uri="{BB962C8B-B14F-4D97-AF65-F5344CB8AC3E}">
        <p14:creationId xmlns:p14="http://schemas.microsoft.com/office/powerpoint/2010/main" val="18196182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77500" lnSpcReduction="20000"/>
          </a:bodyPr>
          <a:lstStyle/>
          <a:p>
            <a:r>
              <a:rPr lang="en-US" b="1" dirty="0" err="1" smtClean="0"/>
              <a:t>Стабилност</a:t>
            </a:r>
            <a:r>
              <a:rPr lang="en-US" dirty="0" smtClean="0"/>
              <a:t> </a:t>
            </a:r>
            <a:r>
              <a:rPr lang="en-US" dirty="0"/>
              <a:t>– </a:t>
            </a:r>
            <a:r>
              <a:rPr lang="en-US" dirty="0" err="1"/>
              <a:t>Глукозамин-сулфат</a:t>
            </a:r>
            <a:r>
              <a:rPr lang="en-US" dirty="0"/>
              <a:t> </a:t>
            </a:r>
            <a:r>
              <a:rPr lang="en-US" dirty="0" err="1"/>
              <a:t>је</a:t>
            </a:r>
            <a:r>
              <a:rPr lang="en-US" dirty="0"/>
              <a:t> </a:t>
            </a:r>
            <a:r>
              <a:rPr lang="en-US" dirty="0" err="1"/>
              <a:t>хигроскопан</a:t>
            </a:r>
            <a:r>
              <a:rPr lang="en-US" dirty="0"/>
              <a:t> и </a:t>
            </a:r>
            <a:r>
              <a:rPr lang="en-US" dirty="0" err="1" smtClean="0"/>
              <a:t>оби</a:t>
            </a:r>
            <a:r>
              <a:rPr lang="sr-Cyrl-RS" dirty="0" smtClean="0"/>
              <a:t>ч</a:t>
            </a:r>
            <a:r>
              <a:rPr lang="en-US" dirty="0" err="1" smtClean="0"/>
              <a:t>но</a:t>
            </a:r>
            <a:r>
              <a:rPr lang="en-US" dirty="0" smtClean="0"/>
              <a:t> </a:t>
            </a:r>
            <a:r>
              <a:rPr lang="en-US" dirty="0" err="1"/>
              <a:t>се</a:t>
            </a:r>
            <a:r>
              <a:rPr lang="en-US" dirty="0"/>
              <a:t> </a:t>
            </a:r>
            <a:r>
              <a:rPr lang="en-US" dirty="0" err="1"/>
              <a:t>стабилизује</a:t>
            </a:r>
            <a:r>
              <a:rPr lang="en-US" dirty="0"/>
              <a:t> </a:t>
            </a:r>
            <a:r>
              <a:rPr lang="en-US" dirty="0" err="1"/>
              <a:t>додатком</a:t>
            </a:r>
            <a:r>
              <a:rPr lang="en-US" dirty="0"/>
              <a:t> </a:t>
            </a:r>
            <a:r>
              <a:rPr lang="en-US" dirty="0" err="1"/>
              <a:t>калијум</a:t>
            </a:r>
            <a:r>
              <a:rPr lang="en-US" dirty="0"/>
              <a:t> </a:t>
            </a:r>
            <a:r>
              <a:rPr lang="en-US" dirty="0" err="1"/>
              <a:t>или</a:t>
            </a:r>
            <a:r>
              <a:rPr lang="en-US" dirty="0"/>
              <a:t> </a:t>
            </a:r>
            <a:r>
              <a:rPr lang="en-US" dirty="0" err="1"/>
              <a:t>натријум-хлорида</a:t>
            </a:r>
            <a:r>
              <a:rPr lang="en-US" dirty="0"/>
              <a:t>. </a:t>
            </a:r>
            <a:r>
              <a:rPr lang="en-US" dirty="0" err="1"/>
              <a:t>Глукозамин-хидрохлорид</a:t>
            </a:r>
            <a:r>
              <a:rPr lang="en-US" dirty="0"/>
              <a:t> </a:t>
            </a:r>
            <a:r>
              <a:rPr lang="en-US" dirty="0" err="1"/>
              <a:t>је</a:t>
            </a:r>
            <a:r>
              <a:rPr lang="en-US" dirty="0"/>
              <a:t> </a:t>
            </a:r>
            <a:r>
              <a:rPr lang="en-US" dirty="0" err="1"/>
              <a:t>стабилан</a:t>
            </a:r>
            <a:r>
              <a:rPr lang="en-US" dirty="0"/>
              <a:t> </a:t>
            </a:r>
            <a:r>
              <a:rPr lang="en-US" dirty="0" err="1"/>
              <a:t>под</a:t>
            </a:r>
            <a:r>
              <a:rPr lang="en-US" dirty="0"/>
              <a:t> </a:t>
            </a:r>
            <a:r>
              <a:rPr lang="en-US" dirty="0" err="1" smtClean="0"/>
              <a:t>уоби</a:t>
            </a:r>
            <a:r>
              <a:rPr lang="sr-Cyrl-RS" dirty="0" smtClean="0"/>
              <a:t>ч</a:t>
            </a:r>
            <a:r>
              <a:rPr lang="en-US" dirty="0" err="1" smtClean="0"/>
              <a:t>ајеним</a:t>
            </a:r>
            <a:r>
              <a:rPr lang="en-US" dirty="0" smtClean="0"/>
              <a:t> </a:t>
            </a:r>
            <a:r>
              <a:rPr lang="en-US" dirty="0" err="1"/>
              <a:t>условима</a:t>
            </a:r>
            <a:r>
              <a:rPr lang="en-US" dirty="0"/>
              <a:t> </a:t>
            </a:r>
            <a:r>
              <a:rPr lang="sr-Cyrl-RS" dirty="0" err="1"/>
              <a:t>ч</a:t>
            </a:r>
            <a:r>
              <a:rPr lang="en-US" dirty="0" err="1" smtClean="0"/>
              <a:t>увања</a:t>
            </a:r>
            <a:r>
              <a:rPr lang="en-US" dirty="0"/>
              <a:t>.</a:t>
            </a:r>
            <a:endParaRPr lang="sr-Latn-RS" dirty="0"/>
          </a:p>
          <a:p>
            <a:pPr lvl="0"/>
            <a:r>
              <a:rPr lang="en-US" b="1" dirty="0" err="1"/>
              <a:t>Намирнице</a:t>
            </a:r>
            <a:r>
              <a:rPr lang="en-US" b="1" dirty="0"/>
              <a:t> </a:t>
            </a:r>
            <a:r>
              <a:rPr lang="en-US" b="1" dirty="0" err="1"/>
              <a:t>које</a:t>
            </a:r>
            <a:r>
              <a:rPr lang="en-US" b="1" dirty="0"/>
              <a:t> </a:t>
            </a:r>
            <a:r>
              <a:rPr lang="en-US" b="1" dirty="0" err="1"/>
              <a:t>садрже</a:t>
            </a:r>
            <a:r>
              <a:rPr lang="en-US" b="1" dirty="0"/>
              <a:t> </a:t>
            </a:r>
            <a:r>
              <a:rPr lang="en-US" b="1" dirty="0" err="1"/>
              <a:t>глукозамин</a:t>
            </a:r>
            <a:r>
              <a:rPr lang="en-US" dirty="0"/>
              <a:t> – </a:t>
            </a:r>
            <a:r>
              <a:rPr lang="en-US" dirty="0" err="1"/>
              <a:t>Глукозамин</a:t>
            </a:r>
            <a:r>
              <a:rPr lang="en-US" dirty="0"/>
              <a:t> </a:t>
            </a:r>
            <a:r>
              <a:rPr lang="en-US" dirty="0" err="1"/>
              <a:t>се</a:t>
            </a:r>
            <a:r>
              <a:rPr lang="en-US" dirty="0"/>
              <a:t> </a:t>
            </a:r>
            <a:r>
              <a:rPr lang="en-US" dirty="0" err="1"/>
              <a:t>налази</a:t>
            </a:r>
            <a:r>
              <a:rPr lang="en-US" dirty="0"/>
              <a:t> у </a:t>
            </a:r>
            <a:r>
              <a:rPr lang="en-US" dirty="0" err="1"/>
              <a:t>гљивама</a:t>
            </a:r>
            <a:r>
              <a:rPr lang="en-US" dirty="0"/>
              <a:t> и </a:t>
            </a:r>
            <a:r>
              <a:rPr lang="en-US" dirty="0" err="1"/>
              <a:t>хрскавици</a:t>
            </a:r>
            <a:r>
              <a:rPr lang="en-US" dirty="0"/>
              <a:t>. </a:t>
            </a:r>
            <a:r>
              <a:rPr lang="en-US" dirty="0" err="1"/>
              <a:t>Налази</a:t>
            </a:r>
            <a:r>
              <a:rPr lang="en-US" dirty="0"/>
              <a:t> </a:t>
            </a:r>
            <a:r>
              <a:rPr lang="en-US" dirty="0" err="1"/>
              <a:t>се</a:t>
            </a:r>
            <a:r>
              <a:rPr lang="en-US" dirty="0"/>
              <a:t> у </a:t>
            </a:r>
            <a:r>
              <a:rPr lang="en-US" dirty="0" err="1"/>
              <a:t>у</a:t>
            </a:r>
            <a:r>
              <a:rPr lang="en-US" dirty="0"/>
              <a:t> </a:t>
            </a:r>
            <a:r>
              <a:rPr lang="en-US" dirty="0" err="1"/>
              <a:t>вецој</a:t>
            </a:r>
            <a:r>
              <a:rPr lang="en-US" dirty="0"/>
              <a:t> </a:t>
            </a:r>
            <a:r>
              <a:rPr lang="en-US" dirty="0" err="1" smtClean="0"/>
              <a:t>коли</a:t>
            </a:r>
            <a:r>
              <a:rPr lang="sr-Cyrl-RS" dirty="0" smtClean="0"/>
              <a:t>ч</a:t>
            </a:r>
            <a:r>
              <a:rPr lang="en-US" dirty="0" err="1" smtClean="0"/>
              <a:t>ини</a:t>
            </a:r>
            <a:r>
              <a:rPr lang="en-US" dirty="0" smtClean="0"/>
              <a:t> </a:t>
            </a:r>
            <a:r>
              <a:rPr lang="en-US" dirty="0"/>
              <a:t>у </a:t>
            </a:r>
            <a:r>
              <a:rPr lang="en-US" dirty="0" err="1"/>
              <a:t>хитину</a:t>
            </a:r>
            <a:r>
              <a:rPr lang="en-US" dirty="0"/>
              <a:t> </a:t>
            </a:r>
            <a:r>
              <a:rPr lang="en-US" dirty="0" err="1"/>
              <a:t>љуштура</a:t>
            </a:r>
            <a:r>
              <a:rPr lang="en-US" dirty="0"/>
              <a:t> </a:t>
            </a:r>
            <a:r>
              <a:rPr lang="en-US" dirty="0" err="1"/>
              <a:t>ракова</a:t>
            </a:r>
            <a:r>
              <a:rPr lang="en-US" dirty="0"/>
              <a:t> и </a:t>
            </a:r>
            <a:r>
              <a:rPr lang="en-US" dirty="0" err="1"/>
              <a:t>шкољки</a:t>
            </a:r>
            <a:r>
              <a:rPr lang="en-US" dirty="0"/>
              <a:t>, </a:t>
            </a:r>
            <a:r>
              <a:rPr lang="en-US" dirty="0" err="1"/>
              <a:t>које</a:t>
            </a:r>
            <a:r>
              <a:rPr lang="en-US" dirty="0"/>
              <a:t> </a:t>
            </a:r>
            <a:r>
              <a:rPr lang="en-US" dirty="0" err="1"/>
              <a:t>се</a:t>
            </a:r>
            <a:r>
              <a:rPr lang="en-US" dirty="0"/>
              <a:t> </a:t>
            </a:r>
            <a:r>
              <a:rPr lang="en-US" dirty="0" err="1"/>
              <a:t>као</a:t>
            </a:r>
            <a:r>
              <a:rPr lang="en-US" dirty="0"/>
              <a:t> </a:t>
            </a:r>
            <a:r>
              <a:rPr lang="en-US" dirty="0" err="1"/>
              <a:t>такви</a:t>
            </a:r>
            <a:r>
              <a:rPr lang="en-US" dirty="0"/>
              <a:t> </a:t>
            </a:r>
            <a:r>
              <a:rPr lang="en-US" dirty="0" err="1"/>
              <a:t>не</a:t>
            </a:r>
            <a:r>
              <a:rPr lang="en-US" dirty="0"/>
              <a:t> </a:t>
            </a:r>
            <a:r>
              <a:rPr lang="en-US" dirty="0" err="1"/>
              <a:t>користе</a:t>
            </a:r>
            <a:r>
              <a:rPr lang="en-US" dirty="0"/>
              <a:t> у </a:t>
            </a:r>
            <a:r>
              <a:rPr lang="en-US" dirty="0" err="1"/>
              <a:t>исхрани</a:t>
            </a:r>
            <a:r>
              <a:rPr lang="en-US" dirty="0"/>
              <a:t>. </a:t>
            </a:r>
            <a:r>
              <a:rPr lang="en-US" dirty="0" err="1" smtClean="0"/>
              <a:t>Ме</a:t>
            </a:r>
            <a:r>
              <a:rPr lang="sr-Cyrl-RS" dirty="0" smtClean="0"/>
              <a:t>ђ</a:t>
            </a:r>
            <a:r>
              <a:rPr lang="en-US" dirty="0" err="1" smtClean="0"/>
              <a:t>утим</a:t>
            </a:r>
            <a:r>
              <a:rPr lang="en-US" dirty="0"/>
              <a:t>, </a:t>
            </a:r>
            <a:r>
              <a:rPr lang="en-US" dirty="0" err="1"/>
              <a:t>глукозамин</a:t>
            </a:r>
            <a:r>
              <a:rPr lang="en-US" dirty="0"/>
              <a:t> </a:t>
            </a:r>
            <a:r>
              <a:rPr lang="en-US" dirty="0" err="1"/>
              <a:t>се</a:t>
            </a:r>
            <a:r>
              <a:rPr lang="en-US" dirty="0"/>
              <a:t> </a:t>
            </a:r>
            <a:r>
              <a:rPr lang="en-US" dirty="0" err="1"/>
              <a:t>синтетише</a:t>
            </a:r>
            <a:r>
              <a:rPr lang="en-US" dirty="0"/>
              <a:t> у </a:t>
            </a:r>
            <a:r>
              <a:rPr lang="en-US" dirty="0" err="1"/>
              <a:t>организму</a:t>
            </a:r>
            <a:r>
              <a:rPr lang="en-US" dirty="0"/>
              <a:t> </a:t>
            </a:r>
            <a:r>
              <a:rPr lang="en-US" dirty="0" err="1"/>
              <a:t>из</a:t>
            </a:r>
            <a:r>
              <a:rPr lang="en-US" dirty="0"/>
              <a:t> фруктоза-6-фосфата и </a:t>
            </a:r>
            <a:r>
              <a:rPr lang="en-US" dirty="0" err="1"/>
              <a:t>глутамина</a:t>
            </a:r>
            <a:r>
              <a:rPr lang="en-US" dirty="0"/>
              <a:t>.</a:t>
            </a:r>
            <a:endParaRPr lang="sr-Latn-RS" dirty="0"/>
          </a:p>
          <a:p>
            <a:pPr lvl="0"/>
            <a:r>
              <a:rPr lang="en-US" b="1" dirty="0" err="1"/>
              <a:t>Физиолошки</a:t>
            </a:r>
            <a:r>
              <a:rPr lang="en-US" b="1" dirty="0"/>
              <a:t> </a:t>
            </a:r>
            <a:r>
              <a:rPr lang="en-US" b="1" dirty="0" err="1"/>
              <a:t>ефекти</a:t>
            </a:r>
            <a:r>
              <a:rPr lang="en-US" b="1" dirty="0"/>
              <a:t> </a:t>
            </a:r>
            <a:r>
              <a:rPr lang="en-US" b="1" dirty="0" err="1"/>
              <a:t>глукозамина</a:t>
            </a:r>
            <a:r>
              <a:rPr lang="en-US" dirty="0"/>
              <a:t> – </a:t>
            </a:r>
            <a:r>
              <a:rPr lang="en-US" dirty="0" err="1"/>
              <a:t>Глукозамин</a:t>
            </a:r>
            <a:r>
              <a:rPr lang="en-US" dirty="0"/>
              <a:t> </a:t>
            </a:r>
            <a:r>
              <a:rPr lang="en-US" dirty="0" err="1"/>
              <a:t>улази</a:t>
            </a:r>
            <a:r>
              <a:rPr lang="en-US" dirty="0"/>
              <a:t> у </a:t>
            </a:r>
            <a:r>
              <a:rPr lang="en-US" dirty="0" err="1"/>
              <a:t>састав</a:t>
            </a:r>
            <a:r>
              <a:rPr lang="en-US" dirty="0"/>
              <a:t> </a:t>
            </a:r>
            <a:r>
              <a:rPr lang="en-US" dirty="0" err="1" smtClean="0"/>
              <a:t>ве</a:t>
            </a:r>
            <a:r>
              <a:rPr lang="sr-Cyrl-RS" dirty="0" smtClean="0"/>
              <a:t>ћ</a:t>
            </a:r>
            <a:r>
              <a:rPr lang="en-US" dirty="0" err="1" smtClean="0"/>
              <a:t>ине</a:t>
            </a:r>
            <a:r>
              <a:rPr lang="en-US" dirty="0" smtClean="0"/>
              <a:t> </a:t>
            </a:r>
            <a:r>
              <a:rPr lang="en-US" dirty="0" err="1"/>
              <a:t>хуманих</a:t>
            </a:r>
            <a:r>
              <a:rPr lang="en-US" dirty="0"/>
              <a:t> </a:t>
            </a:r>
            <a:r>
              <a:rPr lang="en-US" dirty="0" err="1"/>
              <a:t>ткива</a:t>
            </a:r>
            <a:r>
              <a:rPr lang="en-US" dirty="0"/>
              <a:t> и </a:t>
            </a:r>
            <a:r>
              <a:rPr lang="en-US" dirty="0" err="1"/>
              <a:t>то</a:t>
            </a:r>
            <a:r>
              <a:rPr lang="en-US" dirty="0"/>
              <a:t> </a:t>
            </a:r>
            <a:r>
              <a:rPr lang="en-US" dirty="0" err="1"/>
              <a:t>као</a:t>
            </a:r>
            <a:r>
              <a:rPr lang="en-US" dirty="0"/>
              <a:t> </a:t>
            </a:r>
            <a:r>
              <a:rPr lang="en-US" dirty="0" err="1"/>
              <a:t>део</a:t>
            </a:r>
            <a:r>
              <a:rPr lang="en-US" dirty="0"/>
              <a:t> </a:t>
            </a:r>
            <a:r>
              <a:rPr lang="en-US" dirty="0" err="1"/>
              <a:t>сложених</a:t>
            </a:r>
            <a:r>
              <a:rPr lang="en-US" dirty="0"/>
              <a:t> </a:t>
            </a:r>
            <a:r>
              <a:rPr lang="en-US" dirty="0" err="1"/>
              <a:t>мукополисахарида</a:t>
            </a:r>
            <a:r>
              <a:rPr lang="en-US" dirty="0"/>
              <a:t>, </a:t>
            </a:r>
            <a:r>
              <a:rPr lang="en-US" dirty="0" err="1"/>
              <a:t>гликопротеина</a:t>
            </a:r>
            <a:r>
              <a:rPr lang="en-US" dirty="0"/>
              <a:t> и </a:t>
            </a:r>
            <a:r>
              <a:rPr lang="en-US" dirty="0" err="1"/>
              <a:t>протеоглукана</a:t>
            </a:r>
            <a:r>
              <a:rPr lang="en-US" dirty="0"/>
              <a:t>: </a:t>
            </a:r>
            <a:r>
              <a:rPr lang="en-US" dirty="0" err="1"/>
              <a:t>налази</a:t>
            </a:r>
            <a:r>
              <a:rPr lang="en-US" dirty="0"/>
              <a:t> </a:t>
            </a:r>
            <a:r>
              <a:rPr lang="en-US" dirty="0" err="1"/>
              <a:t>се</a:t>
            </a:r>
            <a:r>
              <a:rPr lang="en-US" dirty="0"/>
              <a:t> у </a:t>
            </a:r>
            <a:r>
              <a:rPr lang="en-US" dirty="0" err="1"/>
              <a:t>хијалуронској</a:t>
            </a:r>
            <a:r>
              <a:rPr lang="en-US" dirty="0"/>
              <a:t> </a:t>
            </a:r>
            <a:r>
              <a:rPr lang="en-US" dirty="0" err="1"/>
              <a:t>киселини</a:t>
            </a:r>
            <a:r>
              <a:rPr lang="en-US" dirty="0"/>
              <a:t>, </a:t>
            </a:r>
            <a:r>
              <a:rPr lang="en-US" dirty="0" err="1"/>
              <a:t>кератосулфату</a:t>
            </a:r>
            <a:r>
              <a:rPr lang="en-US" dirty="0"/>
              <a:t>, </a:t>
            </a:r>
            <a:r>
              <a:rPr lang="en-US" dirty="0" err="1"/>
              <a:t>компонента</a:t>
            </a:r>
            <a:r>
              <a:rPr lang="en-US" dirty="0"/>
              <a:t> </a:t>
            </a:r>
            <a:r>
              <a:rPr lang="en-US" dirty="0" err="1"/>
              <a:t>је</a:t>
            </a:r>
            <a:r>
              <a:rPr lang="en-US" dirty="0"/>
              <a:t> </a:t>
            </a:r>
            <a:r>
              <a:rPr lang="en-US" dirty="0" err="1"/>
              <a:t>везивног</a:t>
            </a:r>
            <a:r>
              <a:rPr lang="en-US" dirty="0"/>
              <a:t> </a:t>
            </a:r>
            <a:r>
              <a:rPr lang="en-US" dirty="0" err="1"/>
              <a:t>ткива</a:t>
            </a:r>
            <a:r>
              <a:rPr lang="en-US" dirty="0"/>
              <a:t>, а </a:t>
            </a:r>
            <a:r>
              <a:rPr lang="en-US" dirty="0" err="1" smtClean="0"/>
              <a:t>тако</a:t>
            </a:r>
            <a:r>
              <a:rPr lang="sr-Cyrl-RS" dirty="0" smtClean="0"/>
              <a:t>ђ</a:t>
            </a:r>
            <a:r>
              <a:rPr lang="en-US" dirty="0" smtClean="0"/>
              <a:t>е </a:t>
            </a:r>
            <a:r>
              <a:rPr lang="en-US" dirty="0" err="1"/>
              <a:t>улази</a:t>
            </a:r>
            <a:r>
              <a:rPr lang="en-US" dirty="0"/>
              <a:t> у </a:t>
            </a:r>
            <a:r>
              <a:rPr lang="en-US" dirty="0" err="1"/>
              <a:t>састав</a:t>
            </a:r>
            <a:r>
              <a:rPr lang="en-US" dirty="0"/>
              <a:t> </a:t>
            </a:r>
            <a:r>
              <a:rPr lang="en-US" dirty="0" err="1"/>
              <a:t>ганглиозида</a:t>
            </a:r>
            <a:r>
              <a:rPr lang="en-US" dirty="0"/>
              <a:t> у </a:t>
            </a:r>
            <a:r>
              <a:rPr lang="en-US" dirty="0" err="1"/>
              <a:t>нервном</a:t>
            </a:r>
            <a:r>
              <a:rPr lang="en-US" dirty="0"/>
              <a:t> </a:t>
            </a:r>
            <a:r>
              <a:rPr lang="en-US" dirty="0" err="1"/>
              <a:t>ткиву</a:t>
            </a:r>
            <a:r>
              <a:rPr lang="en-US" dirty="0"/>
              <a:t>, </a:t>
            </a:r>
            <a:r>
              <a:rPr lang="en-US" dirty="0" err="1"/>
              <a:t>синовијалној</a:t>
            </a:r>
            <a:r>
              <a:rPr lang="en-US" dirty="0"/>
              <a:t> </a:t>
            </a:r>
            <a:r>
              <a:rPr lang="en-US" dirty="0" err="1" smtClean="0"/>
              <a:t>те</a:t>
            </a:r>
            <a:r>
              <a:rPr lang="sr-Cyrl-RS" dirty="0" smtClean="0"/>
              <a:t>ч</a:t>
            </a:r>
            <a:r>
              <a:rPr lang="en-US" dirty="0" err="1" smtClean="0"/>
              <a:t>ности</a:t>
            </a:r>
            <a:r>
              <a:rPr lang="en-US" dirty="0"/>
              <a:t>, </a:t>
            </a:r>
            <a:r>
              <a:rPr lang="en-US" dirty="0" err="1"/>
              <a:t>мукусу</a:t>
            </a:r>
            <a:r>
              <a:rPr lang="en-US" dirty="0"/>
              <a:t> и </a:t>
            </a:r>
            <a:r>
              <a:rPr lang="en-US" dirty="0" err="1"/>
              <a:t>хепарину</a:t>
            </a:r>
            <a:r>
              <a:rPr lang="en-US" dirty="0"/>
              <a:t> </a:t>
            </a:r>
            <a:endParaRPr lang="sr-Latn-RS" dirty="0"/>
          </a:p>
          <a:p>
            <a:pPr lvl="0"/>
            <a:r>
              <a:rPr lang="en-US" dirty="0" err="1" smtClean="0"/>
              <a:t>Ве</a:t>
            </a:r>
            <a:r>
              <a:rPr lang="sr-Cyrl-RS" dirty="0" smtClean="0"/>
              <a:t>ћ</a:t>
            </a:r>
            <a:r>
              <a:rPr lang="en-US" dirty="0" smtClean="0"/>
              <a:t>и </a:t>
            </a:r>
            <a:r>
              <a:rPr lang="en-US" dirty="0" err="1"/>
              <a:t>број</a:t>
            </a:r>
            <a:r>
              <a:rPr lang="en-US" dirty="0"/>
              <a:t> </a:t>
            </a:r>
            <a:r>
              <a:rPr lang="en-US" dirty="0" err="1"/>
              <a:t>студија</a:t>
            </a:r>
            <a:r>
              <a:rPr lang="en-US" dirty="0"/>
              <a:t> </a:t>
            </a:r>
            <a:r>
              <a:rPr lang="en-US" dirty="0" err="1"/>
              <a:t>указује</a:t>
            </a:r>
            <a:r>
              <a:rPr lang="en-US" dirty="0"/>
              <a:t> </a:t>
            </a:r>
            <a:r>
              <a:rPr lang="en-US" dirty="0" err="1"/>
              <a:t>на</a:t>
            </a:r>
            <a:r>
              <a:rPr lang="en-US" dirty="0"/>
              <a:t> </a:t>
            </a:r>
            <a:r>
              <a:rPr lang="en-US" dirty="0" err="1"/>
              <a:t>то</a:t>
            </a:r>
            <a:r>
              <a:rPr lang="en-US" dirty="0"/>
              <a:t> </a:t>
            </a:r>
            <a:r>
              <a:rPr lang="en-US" dirty="0" err="1"/>
              <a:t>да</a:t>
            </a:r>
            <a:r>
              <a:rPr lang="en-US" dirty="0"/>
              <a:t> </a:t>
            </a:r>
            <a:r>
              <a:rPr lang="en-US" dirty="0" err="1"/>
              <a:t>глукозамин</a:t>
            </a:r>
            <a:r>
              <a:rPr lang="en-US" dirty="0"/>
              <a:t> (у </a:t>
            </a:r>
            <a:r>
              <a:rPr lang="en-US" dirty="0" err="1" smtClean="0"/>
              <a:t>коли</a:t>
            </a:r>
            <a:r>
              <a:rPr lang="sr-Cyrl-RS" dirty="0" smtClean="0"/>
              <a:t>ч</a:t>
            </a:r>
            <a:r>
              <a:rPr lang="en-US" dirty="0" err="1" smtClean="0"/>
              <a:t>ини</a:t>
            </a:r>
            <a:r>
              <a:rPr lang="en-US" dirty="0" smtClean="0"/>
              <a:t> </a:t>
            </a:r>
            <a:r>
              <a:rPr lang="en-US" dirty="0" err="1"/>
              <a:t>од</a:t>
            </a:r>
            <a:r>
              <a:rPr lang="en-US" dirty="0"/>
              <a:t> 1500 </a:t>
            </a:r>
            <a:r>
              <a:rPr lang="en-US" dirty="0" err="1"/>
              <a:t>мг</a:t>
            </a:r>
            <a:r>
              <a:rPr lang="en-US" dirty="0"/>
              <a:t> </a:t>
            </a:r>
            <a:r>
              <a:rPr lang="en-US" dirty="0" err="1"/>
              <a:t>дневно</a:t>
            </a:r>
            <a:r>
              <a:rPr lang="en-US" dirty="0"/>
              <a:t>) </a:t>
            </a:r>
            <a:r>
              <a:rPr lang="en-US" dirty="0" err="1"/>
              <a:t>делује</a:t>
            </a:r>
            <a:r>
              <a:rPr lang="en-US" dirty="0"/>
              <a:t> </a:t>
            </a:r>
            <a:r>
              <a:rPr lang="en-US" dirty="0" err="1"/>
              <a:t>остеопртоективно</a:t>
            </a:r>
            <a:r>
              <a:rPr lang="en-US" dirty="0"/>
              <a:t>, </a:t>
            </a:r>
            <a:r>
              <a:rPr lang="en-US" dirty="0" err="1"/>
              <a:t>јер</a:t>
            </a:r>
            <a:r>
              <a:rPr lang="en-US" dirty="0"/>
              <a:t> </a:t>
            </a:r>
            <a:r>
              <a:rPr lang="en-US" dirty="0" err="1"/>
              <a:t>има</a:t>
            </a:r>
            <a:r>
              <a:rPr lang="en-US" dirty="0"/>
              <a:t> </a:t>
            </a:r>
            <a:r>
              <a:rPr lang="en-US" dirty="0" err="1"/>
              <a:t>повољне</a:t>
            </a:r>
            <a:r>
              <a:rPr lang="en-US" dirty="0"/>
              <a:t> </a:t>
            </a:r>
            <a:r>
              <a:rPr lang="en-US" dirty="0" err="1"/>
              <a:t>ефекте</a:t>
            </a:r>
            <a:r>
              <a:rPr lang="en-US" dirty="0"/>
              <a:t> </a:t>
            </a:r>
            <a:r>
              <a:rPr lang="en-US" dirty="0" err="1"/>
              <a:t>на</a:t>
            </a:r>
            <a:r>
              <a:rPr lang="en-US" dirty="0"/>
              <a:t> </a:t>
            </a:r>
            <a:r>
              <a:rPr lang="en-US" dirty="0" smtClean="0"/>
              <a:t>о</a:t>
            </a:r>
            <a:r>
              <a:rPr lang="sr-Cyrl-RS" dirty="0" smtClean="0"/>
              <a:t>ч</a:t>
            </a:r>
            <a:r>
              <a:rPr lang="en-US" dirty="0" err="1" smtClean="0"/>
              <a:t>ување</a:t>
            </a:r>
            <a:r>
              <a:rPr lang="en-US" dirty="0" smtClean="0"/>
              <a:t> </a:t>
            </a:r>
            <a:r>
              <a:rPr lang="en-US" dirty="0"/>
              <a:t>и </a:t>
            </a:r>
            <a:r>
              <a:rPr lang="en-US" dirty="0" err="1"/>
              <a:t>одржавање</a:t>
            </a:r>
            <a:r>
              <a:rPr lang="en-US" dirty="0"/>
              <a:t> </a:t>
            </a:r>
            <a:r>
              <a:rPr lang="en-US" dirty="0" err="1"/>
              <a:t>оптималне</a:t>
            </a:r>
            <a:r>
              <a:rPr lang="en-US" dirty="0"/>
              <a:t> </a:t>
            </a:r>
            <a:r>
              <a:rPr lang="en-US" dirty="0" err="1"/>
              <a:t>функције</a:t>
            </a:r>
            <a:r>
              <a:rPr lang="en-US" dirty="0"/>
              <a:t> </a:t>
            </a:r>
            <a:r>
              <a:rPr lang="en-US" dirty="0" err="1"/>
              <a:t>хрскавице</a:t>
            </a:r>
            <a:r>
              <a:rPr lang="en-US" dirty="0"/>
              <a:t> и </a:t>
            </a:r>
            <a:r>
              <a:rPr lang="en-US" dirty="0" err="1"/>
              <a:t>зглобова</a:t>
            </a:r>
            <a:r>
              <a:rPr lang="en-US" dirty="0"/>
              <a:t> и </a:t>
            </a:r>
            <a:r>
              <a:rPr lang="en-US" dirty="0" err="1"/>
              <a:t>то</a:t>
            </a:r>
            <a:r>
              <a:rPr lang="en-US" dirty="0"/>
              <a:t> </a:t>
            </a:r>
            <a:r>
              <a:rPr lang="en-US" dirty="0" err="1"/>
              <a:t>нормализујуци</a:t>
            </a:r>
            <a:r>
              <a:rPr lang="en-US" dirty="0"/>
              <a:t> </a:t>
            </a:r>
            <a:r>
              <a:rPr lang="en-US" dirty="0" err="1"/>
              <a:t>функцију</a:t>
            </a:r>
            <a:r>
              <a:rPr lang="en-US" dirty="0"/>
              <a:t> </a:t>
            </a:r>
            <a:r>
              <a:rPr lang="en-US" dirty="0" err="1"/>
              <a:t>хондроцита</a:t>
            </a:r>
            <a:r>
              <a:rPr lang="en-US" dirty="0"/>
              <a:t> и </a:t>
            </a:r>
            <a:r>
              <a:rPr lang="en-US" dirty="0" err="1"/>
              <a:t>производњу</a:t>
            </a:r>
            <a:r>
              <a:rPr lang="en-US" dirty="0"/>
              <a:t> </a:t>
            </a:r>
            <a:r>
              <a:rPr lang="en-US" dirty="0" err="1"/>
              <a:t>сложених</a:t>
            </a:r>
            <a:r>
              <a:rPr lang="en-US" dirty="0"/>
              <a:t> </a:t>
            </a:r>
            <a:r>
              <a:rPr lang="en-US" dirty="0" err="1"/>
              <a:t>мукополисахарида</a:t>
            </a:r>
            <a:r>
              <a:rPr lang="en-US" dirty="0"/>
              <a:t> у </a:t>
            </a:r>
            <a:r>
              <a:rPr lang="en-US" dirty="0" err="1"/>
              <a:t>оквиру</a:t>
            </a:r>
            <a:r>
              <a:rPr lang="en-US" dirty="0"/>
              <a:t> </a:t>
            </a:r>
            <a:r>
              <a:rPr lang="en-US" dirty="0" err="1"/>
              <a:t>везивног</a:t>
            </a:r>
            <a:r>
              <a:rPr lang="en-US" dirty="0"/>
              <a:t> </a:t>
            </a:r>
            <a:r>
              <a:rPr lang="en-US" dirty="0" err="1"/>
              <a:t>ткива</a:t>
            </a:r>
            <a:r>
              <a:rPr lang="en-US" dirty="0"/>
              <a:t> </a:t>
            </a:r>
            <a:r>
              <a:rPr lang="en-US" dirty="0" err="1"/>
              <a:t>костију</a:t>
            </a:r>
            <a:r>
              <a:rPr lang="en-US" dirty="0"/>
              <a:t>.</a:t>
            </a:r>
            <a:endParaRPr lang="sr-Latn-RS" dirty="0"/>
          </a:p>
          <a:p>
            <a:pPr marL="0" indent="0">
              <a:buNone/>
            </a:pPr>
            <a:endParaRPr lang="sr-Latn-RS" dirty="0"/>
          </a:p>
        </p:txBody>
      </p:sp>
    </p:spTree>
    <p:extLst>
      <p:ext uri="{BB962C8B-B14F-4D97-AF65-F5344CB8AC3E}">
        <p14:creationId xmlns:p14="http://schemas.microsoft.com/office/powerpoint/2010/main" val="570554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85000" lnSpcReduction="20000"/>
          </a:bodyPr>
          <a:lstStyle/>
          <a:p>
            <a:pPr lvl="0"/>
            <a:r>
              <a:rPr lang="en-US" b="1" dirty="0" err="1"/>
              <a:t>Дневне</a:t>
            </a:r>
            <a:r>
              <a:rPr lang="en-US" b="1" dirty="0"/>
              <a:t> </a:t>
            </a:r>
            <a:r>
              <a:rPr lang="en-US" b="1" dirty="0" err="1"/>
              <a:t>потребе</a:t>
            </a:r>
            <a:r>
              <a:rPr lang="en-US" b="1" dirty="0"/>
              <a:t> </a:t>
            </a:r>
            <a:r>
              <a:rPr lang="en-US" b="1" dirty="0" err="1"/>
              <a:t>за</a:t>
            </a:r>
            <a:r>
              <a:rPr lang="en-US" b="1" dirty="0"/>
              <a:t> </a:t>
            </a:r>
            <a:r>
              <a:rPr lang="en-US" b="1" dirty="0" err="1"/>
              <a:t>глукозамином</a:t>
            </a:r>
            <a:r>
              <a:rPr lang="en-US" b="1" dirty="0"/>
              <a:t> – </a:t>
            </a:r>
            <a:r>
              <a:rPr lang="en-US" b="1" dirty="0" err="1"/>
              <a:t>Нема</a:t>
            </a:r>
            <a:r>
              <a:rPr lang="en-US" b="1" dirty="0"/>
              <a:t> </a:t>
            </a:r>
            <a:r>
              <a:rPr lang="en-US" b="1" dirty="0" err="1"/>
              <a:t>података</a:t>
            </a:r>
            <a:r>
              <a:rPr lang="en-US" b="1" dirty="0"/>
              <a:t> о </a:t>
            </a:r>
            <a:r>
              <a:rPr lang="en-US" b="1" dirty="0" err="1"/>
              <a:t>дневно</a:t>
            </a:r>
            <a:r>
              <a:rPr lang="en-US" b="1" dirty="0"/>
              <a:t> </a:t>
            </a:r>
            <a:r>
              <a:rPr lang="en-US" b="1" dirty="0" err="1"/>
              <a:t>потребној</a:t>
            </a:r>
            <a:r>
              <a:rPr lang="en-US" b="1" dirty="0"/>
              <a:t> </a:t>
            </a:r>
            <a:r>
              <a:rPr lang="en-US" b="1" dirty="0" err="1" smtClean="0"/>
              <a:t>коли</a:t>
            </a:r>
            <a:r>
              <a:rPr lang="sr-Cyrl-RS" b="1" dirty="0" smtClean="0"/>
              <a:t>ч</a:t>
            </a:r>
            <a:r>
              <a:rPr lang="en-US" b="1" dirty="0" err="1" smtClean="0"/>
              <a:t>ини</a:t>
            </a:r>
            <a:r>
              <a:rPr lang="en-US" b="1" dirty="0" smtClean="0"/>
              <a:t> </a:t>
            </a:r>
            <a:r>
              <a:rPr lang="en-US" b="1" dirty="0" err="1"/>
              <a:t>глукозамина</a:t>
            </a:r>
            <a:r>
              <a:rPr lang="en-US" b="1" dirty="0"/>
              <a:t>, </a:t>
            </a:r>
            <a:r>
              <a:rPr lang="en-US" b="1" dirty="0" err="1"/>
              <a:t>нити</a:t>
            </a:r>
            <a:r>
              <a:rPr lang="en-US" b="1" dirty="0"/>
              <a:t> о </a:t>
            </a:r>
            <a:r>
              <a:rPr lang="en-US" b="1" dirty="0" err="1"/>
              <a:t>евентуалним</a:t>
            </a:r>
            <a:r>
              <a:rPr lang="en-US" b="1" dirty="0"/>
              <a:t> </a:t>
            </a:r>
            <a:r>
              <a:rPr lang="en-US" b="1" dirty="0" err="1"/>
              <a:t>последицама</a:t>
            </a:r>
            <a:r>
              <a:rPr lang="en-US" b="1" dirty="0"/>
              <a:t> </a:t>
            </a:r>
            <a:r>
              <a:rPr lang="en-US" b="1" dirty="0" err="1"/>
              <a:t>дефицита</a:t>
            </a:r>
            <a:r>
              <a:rPr lang="en-US" b="1" dirty="0"/>
              <a:t>.</a:t>
            </a:r>
            <a:endParaRPr lang="sr-Latn-RS" dirty="0"/>
          </a:p>
          <a:p>
            <a:pPr lvl="0"/>
            <a:r>
              <a:rPr lang="en-US" b="1" dirty="0" err="1"/>
              <a:t>Нежељене</a:t>
            </a:r>
            <a:r>
              <a:rPr lang="en-US" b="1" dirty="0"/>
              <a:t> </a:t>
            </a:r>
            <a:r>
              <a:rPr lang="en-US" b="1" dirty="0" err="1"/>
              <a:t>реакције</a:t>
            </a:r>
            <a:r>
              <a:rPr lang="en-US" b="1" dirty="0"/>
              <a:t> и </a:t>
            </a:r>
            <a:r>
              <a:rPr lang="en-US" b="1" dirty="0" err="1"/>
              <a:t>упозорења</a:t>
            </a:r>
            <a:r>
              <a:rPr lang="en-US" b="1" dirty="0"/>
              <a:t> – </a:t>
            </a:r>
            <a:r>
              <a:rPr lang="en-US" b="1" dirty="0" err="1"/>
              <a:t>Код</a:t>
            </a:r>
            <a:r>
              <a:rPr lang="en-US" b="1" dirty="0"/>
              <a:t> </a:t>
            </a:r>
            <a:r>
              <a:rPr lang="en-US" b="1" dirty="0" err="1"/>
              <a:t>експерименталних</a:t>
            </a:r>
            <a:r>
              <a:rPr lang="en-US" b="1" dirty="0"/>
              <a:t> </a:t>
            </a:r>
            <a:r>
              <a:rPr lang="en-US" b="1" dirty="0" err="1"/>
              <a:t>животиња</a:t>
            </a:r>
            <a:r>
              <a:rPr lang="en-US" b="1" dirty="0"/>
              <a:t> </a:t>
            </a:r>
            <a:r>
              <a:rPr lang="en-US" b="1" dirty="0" err="1"/>
              <a:t>глукозамин</a:t>
            </a:r>
            <a:r>
              <a:rPr lang="en-US" b="1" dirty="0"/>
              <a:t> </a:t>
            </a:r>
            <a:r>
              <a:rPr lang="en-US" b="1" dirty="0" err="1"/>
              <a:t>може</a:t>
            </a:r>
            <a:r>
              <a:rPr lang="en-US" b="1" dirty="0"/>
              <a:t> </a:t>
            </a:r>
            <a:r>
              <a:rPr lang="en-US" b="1" dirty="0" err="1"/>
              <a:t>да</a:t>
            </a:r>
            <a:r>
              <a:rPr lang="en-US" b="1" dirty="0"/>
              <a:t> </a:t>
            </a:r>
            <a:r>
              <a:rPr lang="en-US" b="1" dirty="0" err="1" smtClean="0"/>
              <a:t>пове</a:t>
            </a:r>
            <a:r>
              <a:rPr lang="sr-Cyrl-RS" b="1" dirty="0" smtClean="0"/>
              <a:t>ћ</a:t>
            </a:r>
            <a:r>
              <a:rPr lang="en-US" b="1" dirty="0" smtClean="0"/>
              <a:t>а </a:t>
            </a:r>
            <a:r>
              <a:rPr lang="en-US" b="1" dirty="0" err="1"/>
              <a:t>резистенцију</a:t>
            </a:r>
            <a:r>
              <a:rPr lang="en-US" b="1" dirty="0"/>
              <a:t> </a:t>
            </a:r>
            <a:r>
              <a:rPr lang="en-US" b="1" dirty="0" err="1"/>
              <a:t>на</a:t>
            </a:r>
            <a:r>
              <a:rPr lang="en-US" b="1" dirty="0"/>
              <a:t> </a:t>
            </a:r>
            <a:r>
              <a:rPr lang="en-US" b="1" dirty="0" err="1"/>
              <a:t>инсулин</a:t>
            </a:r>
            <a:r>
              <a:rPr lang="en-US" b="1" dirty="0"/>
              <a:t>. </a:t>
            </a:r>
            <a:r>
              <a:rPr lang="en-US" b="1" dirty="0" err="1"/>
              <a:t>Особе</a:t>
            </a:r>
            <a:r>
              <a:rPr lang="en-US" b="1" dirty="0"/>
              <a:t> </a:t>
            </a:r>
            <a:r>
              <a:rPr lang="en-US" b="1" dirty="0" err="1"/>
              <a:t>које</a:t>
            </a:r>
            <a:r>
              <a:rPr lang="en-US" b="1" dirty="0"/>
              <a:t> </a:t>
            </a:r>
            <a:r>
              <a:rPr lang="en-US" b="1" dirty="0" err="1"/>
              <a:t>болују</a:t>
            </a:r>
            <a:r>
              <a:rPr lang="en-US" b="1" dirty="0"/>
              <a:t> </a:t>
            </a:r>
            <a:r>
              <a:rPr lang="en-US" b="1" dirty="0" err="1"/>
              <a:t>од</a:t>
            </a:r>
            <a:r>
              <a:rPr lang="en-US" b="1" dirty="0"/>
              <a:t> </a:t>
            </a:r>
            <a:r>
              <a:rPr lang="en-US" b="1" dirty="0" err="1" smtClean="0"/>
              <a:t>ше</a:t>
            </a:r>
            <a:r>
              <a:rPr lang="sr-Cyrl-RS" b="1" dirty="0" smtClean="0"/>
              <a:t>ћ</a:t>
            </a:r>
            <a:r>
              <a:rPr lang="en-US" b="1" dirty="0" err="1" smtClean="0"/>
              <a:t>ерне</a:t>
            </a:r>
            <a:r>
              <a:rPr lang="en-US" b="1" dirty="0" smtClean="0"/>
              <a:t> </a:t>
            </a:r>
            <a:r>
              <a:rPr lang="en-US" b="1" dirty="0" err="1"/>
              <a:t>болести</a:t>
            </a:r>
            <a:r>
              <a:rPr lang="en-US" b="1" dirty="0"/>
              <a:t> </a:t>
            </a:r>
            <a:r>
              <a:rPr lang="en-US" b="1" dirty="0" err="1"/>
              <a:t>би</a:t>
            </a:r>
            <a:r>
              <a:rPr lang="en-US" b="1" dirty="0"/>
              <a:t> </a:t>
            </a:r>
            <a:r>
              <a:rPr lang="en-US" b="1" dirty="0" err="1"/>
              <a:t>требале</a:t>
            </a:r>
            <a:r>
              <a:rPr lang="en-US" b="1" dirty="0"/>
              <a:t> </a:t>
            </a:r>
            <a:r>
              <a:rPr lang="en-US" b="1" dirty="0" err="1"/>
              <a:t>да</a:t>
            </a:r>
            <a:r>
              <a:rPr lang="en-US" b="1" dirty="0"/>
              <a:t> </a:t>
            </a:r>
            <a:r>
              <a:rPr lang="en-US" b="1" dirty="0" err="1"/>
              <a:t>се</a:t>
            </a:r>
            <a:r>
              <a:rPr lang="en-US" b="1" dirty="0"/>
              <a:t> </a:t>
            </a:r>
            <a:r>
              <a:rPr lang="en-US" b="1" dirty="0" err="1"/>
              <a:t>консултују</a:t>
            </a:r>
            <a:r>
              <a:rPr lang="en-US" b="1" dirty="0"/>
              <a:t> </a:t>
            </a:r>
            <a:r>
              <a:rPr lang="en-US" b="1" dirty="0" err="1"/>
              <a:t>са</a:t>
            </a:r>
            <a:r>
              <a:rPr lang="en-US" b="1" dirty="0"/>
              <a:t> </a:t>
            </a:r>
            <a:r>
              <a:rPr lang="en-US" b="1" dirty="0" err="1"/>
              <a:t>лекаром</a:t>
            </a:r>
            <a:r>
              <a:rPr lang="en-US" b="1" dirty="0"/>
              <a:t> и </a:t>
            </a:r>
            <a:r>
              <a:rPr lang="en-US" b="1" dirty="0" err="1"/>
              <a:t>да</a:t>
            </a:r>
            <a:r>
              <a:rPr lang="en-US" b="1" dirty="0"/>
              <a:t> </a:t>
            </a:r>
            <a:r>
              <a:rPr lang="en-US" b="1" dirty="0" err="1"/>
              <a:t>редовно</a:t>
            </a:r>
            <a:r>
              <a:rPr lang="en-US" b="1" dirty="0"/>
              <a:t> </a:t>
            </a:r>
            <a:r>
              <a:rPr lang="en-US" b="1" dirty="0" err="1"/>
              <a:t>контролишу</a:t>
            </a:r>
            <a:r>
              <a:rPr lang="en-US" b="1" dirty="0"/>
              <a:t> </a:t>
            </a:r>
            <a:r>
              <a:rPr lang="en-US" b="1" dirty="0" err="1"/>
              <a:t>ниво</a:t>
            </a:r>
            <a:r>
              <a:rPr lang="en-US" b="1" dirty="0"/>
              <a:t> </a:t>
            </a:r>
            <a:r>
              <a:rPr lang="en-US" b="1" dirty="0" err="1"/>
              <a:t>глукозе</a:t>
            </a:r>
            <a:r>
              <a:rPr lang="en-US" b="1" dirty="0"/>
              <a:t>. </a:t>
            </a:r>
            <a:endParaRPr lang="sr-Cyrl-RS" b="1" dirty="0" smtClean="0"/>
          </a:p>
          <a:p>
            <a:pPr lvl="0"/>
            <a:r>
              <a:rPr lang="en-US" b="1" dirty="0" err="1" smtClean="0"/>
              <a:t>Труднице</a:t>
            </a:r>
            <a:r>
              <a:rPr lang="en-US" b="1" dirty="0"/>
              <a:t>, </a:t>
            </a:r>
            <a:r>
              <a:rPr lang="en-US" b="1" dirty="0" err="1"/>
              <a:t>дојиље</a:t>
            </a:r>
            <a:r>
              <a:rPr lang="en-US" b="1" dirty="0"/>
              <a:t> и </a:t>
            </a:r>
            <a:r>
              <a:rPr lang="en-US" b="1" dirty="0" err="1"/>
              <a:t>мала</a:t>
            </a:r>
            <a:r>
              <a:rPr lang="en-US" b="1" dirty="0"/>
              <a:t> </a:t>
            </a:r>
            <a:r>
              <a:rPr lang="en-US" b="1" dirty="0" err="1"/>
              <a:t>деца</a:t>
            </a:r>
            <a:r>
              <a:rPr lang="en-US" b="1" dirty="0"/>
              <a:t> </a:t>
            </a:r>
            <a:r>
              <a:rPr lang="en-US" b="1" dirty="0" err="1"/>
              <a:t>не</a:t>
            </a:r>
            <a:r>
              <a:rPr lang="en-US" b="1" dirty="0"/>
              <a:t> </a:t>
            </a:r>
            <a:r>
              <a:rPr lang="en-US" b="1" dirty="0" err="1"/>
              <a:t>би</a:t>
            </a:r>
            <a:r>
              <a:rPr lang="en-US" b="1" dirty="0"/>
              <a:t> </a:t>
            </a:r>
            <a:r>
              <a:rPr lang="en-US" b="1" dirty="0" err="1"/>
              <a:t>требало</a:t>
            </a:r>
            <a:r>
              <a:rPr lang="en-US" b="1" dirty="0"/>
              <a:t> </a:t>
            </a:r>
            <a:r>
              <a:rPr lang="en-US" b="1" dirty="0" err="1"/>
              <a:t>да</a:t>
            </a:r>
            <a:r>
              <a:rPr lang="en-US" b="1" dirty="0"/>
              <a:t> </a:t>
            </a:r>
            <a:r>
              <a:rPr lang="en-US" b="1" dirty="0" err="1"/>
              <a:t>узимају</a:t>
            </a:r>
            <a:r>
              <a:rPr lang="en-US" b="1" dirty="0"/>
              <a:t> </a:t>
            </a:r>
            <a:r>
              <a:rPr lang="en-US" b="1" dirty="0" err="1"/>
              <a:t>глукозамин</a:t>
            </a:r>
            <a:r>
              <a:rPr lang="en-US" b="1" dirty="0"/>
              <a:t>, </a:t>
            </a:r>
            <a:r>
              <a:rPr lang="en-US" b="1" dirty="0" err="1"/>
              <a:t>јер</a:t>
            </a:r>
            <a:r>
              <a:rPr lang="en-US" b="1" dirty="0"/>
              <a:t> </a:t>
            </a:r>
            <a:r>
              <a:rPr lang="en-US" b="1" dirty="0" err="1"/>
              <a:t>не</a:t>
            </a:r>
            <a:r>
              <a:rPr lang="en-US" b="1" dirty="0"/>
              <a:t> </a:t>
            </a:r>
            <a:r>
              <a:rPr lang="en-US" b="1" dirty="0" err="1"/>
              <a:t>постоји</a:t>
            </a:r>
            <a:r>
              <a:rPr lang="en-US" b="1" dirty="0"/>
              <a:t> </a:t>
            </a:r>
            <a:r>
              <a:rPr lang="en-US" b="1" dirty="0" err="1"/>
              <a:t>довољно</a:t>
            </a:r>
            <a:r>
              <a:rPr lang="en-US" b="1" dirty="0"/>
              <a:t> </a:t>
            </a:r>
            <a:r>
              <a:rPr lang="en-US" b="1" dirty="0" err="1"/>
              <a:t>података</a:t>
            </a:r>
            <a:r>
              <a:rPr lang="en-US" b="1" dirty="0"/>
              <a:t> о </a:t>
            </a:r>
            <a:r>
              <a:rPr lang="en-US" b="1" dirty="0" err="1"/>
              <a:t>његовом</a:t>
            </a:r>
            <a:r>
              <a:rPr lang="en-US" b="1" dirty="0"/>
              <a:t> </a:t>
            </a:r>
            <a:r>
              <a:rPr lang="en-US" b="1" dirty="0" err="1"/>
              <a:t>деловању</a:t>
            </a:r>
            <a:r>
              <a:rPr lang="en-US" b="1" dirty="0"/>
              <a:t> </a:t>
            </a:r>
            <a:r>
              <a:rPr lang="en-US" b="1" dirty="0" err="1"/>
              <a:t>на</a:t>
            </a:r>
            <a:r>
              <a:rPr lang="en-US" b="1" dirty="0"/>
              <a:t> </a:t>
            </a:r>
            <a:r>
              <a:rPr lang="en-US" b="1" dirty="0" err="1"/>
              <a:t>ову</a:t>
            </a:r>
            <a:r>
              <a:rPr lang="en-US" b="1" dirty="0"/>
              <a:t> </a:t>
            </a:r>
            <a:r>
              <a:rPr lang="en-US" b="1" dirty="0" err="1"/>
              <a:t>популацију</a:t>
            </a:r>
            <a:r>
              <a:rPr lang="en-US" b="1" dirty="0"/>
              <a:t>. </a:t>
            </a:r>
            <a:r>
              <a:rPr lang="en-US" b="1" dirty="0" err="1"/>
              <a:t>Узимање</a:t>
            </a:r>
            <a:r>
              <a:rPr lang="en-US" b="1" dirty="0"/>
              <a:t> </a:t>
            </a:r>
            <a:r>
              <a:rPr lang="en-US" b="1" dirty="0" err="1"/>
              <a:t>глукозамина</a:t>
            </a:r>
            <a:r>
              <a:rPr lang="en-US" b="1" dirty="0"/>
              <a:t> </a:t>
            </a:r>
            <a:r>
              <a:rPr lang="en-US" b="1" dirty="0" err="1"/>
              <a:t>се</a:t>
            </a:r>
            <a:r>
              <a:rPr lang="en-US" b="1" dirty="0"/>
              <a:t> </a:t>
            </a:r>
            <a:r>
              <a:rPr lang="en-US" b="1" dirty="0" err="1"/>
              <a:t>добро</a:t>
            </a:r>
            <a:r>
              <a:rPr lang="en-US" b="1" dirty="0"/>
              <a:t> </a:t>
            </a:r>
            <a:r>
              <a:rPr lang="en-US" b="1" dirty="0" err="1"/>
              <a:t>подноси</a:t>
            </a:r>
            <a:r>
              <a:rPr lang="en-US" b="1" dirty="0"/>
              <a:t>, </a:t>
            </a:r>
            <a:r>
              <a:rPr lang="en-US" b="1" dirty="0" err="1"/>
              <a:t>ретко</a:t>
            </a:r>
            <a:r>
              <a:rPr lang="en-US" b="1" dirty="0"/>
              <a:t> </a:t>
            </a:r>
            <a:r>
              <a:rPr lang="en-US" b="1" dirty="0" err="1"/>
              <a:t>се</a:t>
            </a:r>
            <a:r>
              <a:rPr lang="en-US" b="1" dirty="0"/>
              <a:t> </a:t>
            </a:r>
            <a:r>
              <a:rPr lang="en-US" b="1" dirty="0" err="1"/>
              <a:t>као</a:t>
            </a:r>
            <a:r>
              <a:rPr lang="en-US" b="1" dirty="0"/>
              <a:t> </a:t>
            </a:r>
            <a:r>
              <a:rPr lang="en-US" b="1" dirty="0" err="1"/>
              <a:t>споредни</a:t>
            </a:r>
            <a:r>
              <a:rPr lang="en-US" b="1" dirty="0"/>
              <a:t> </a:t>
            </a:r>
            <a:r>
              <a:rPr lang="en-US" b="1" dirty="0" err="1"/>
              <a:t>нежељени</a:t>
            </a:r>
            <a:r>
              <a:rPr lang="en-US" b="1" dirty="0"/>
              <a:t> </a:t>
            </a:r>
            <a:r>
              <a:rPr lang="en-US" b="1" dirty="0" err="1"/>
              <a:t>ефекти</a:t>
            </a:r>
            <a:r>
              <a:rPr lang="en-US" b="1" dirty="0"/>
              <a:t> </a:t>
            </a:r>
            <a:r>
              <a:rPr lang="en-US" b="1" dirty="0" err="1"/>
              <a:t>могу</a:t>
            </a:r>
            <a:r>
              <a:rPr lang="en-US" b="1" dirty="0"/>
              <a:t> </a:t>
            </a:r>
            <a:r>
              <a:rPr lang="en-US" b="1" dirty="0" err="1"/>
              <a:t>јавити</a:t>
            </a:r>
            <a:r>
              <a:rPr lang="en-US" b="1" dirty="0"/>
              <a:t> </a:t>
            </a:r>
            <a:r>
              <a:rPr lang="en-US" b="1" dirty="0" err="1" smtClean="0"/>
              <a:t>епигастри</a:t>
            </a:r>
            <a:r>
              <a:rPr lang="sr-Cyrl-RS" b="1" dirty="0" smtClean="0"/>
              <a:t>ч</a:t>
            </a:r>
            <a:r>
              <a:rPr lang="en-US" b="1" dirty="0" err="1" smtClean="0"/>
              <a:t>ни</a:t>
            </a:r>
            <a:r>
              <a:rPr lang="en-US" b="1" dirty="0" smtClean="0"/>
              <a:t> </a:t>
            </a:r>
            <a:r>
              <a:rPr lang="en-US" b="1" dirty="0" err="1"/>
              <a:t>бол</a:t>
            </a:r>
            <a:r>
              <a:rPr lang="en-US" b="1" dirty="0"/>
              <a:t>, </a:t>
            </a:r>
            <a:r>
              <a:rPr lang="en-US" b="1" dirty="0" err="1"/>
              <a:t>горушица</a:t>
            </a:r>
            <a:r>
              <a:rPr lang="en-US" b="1" dirty="0"/>
              <a:t> и </a:t>
            </a:r>
            <a:r>
              <a:rPr lang="en-US" b="1" dirty="0" err="1"/>
              <a:t>дијареја</a:t>
            </a:r>
            <a:r>
              <a:rPr lang="en-US" b="1" dirty="0"/>
              <a:t>.</a:t>
            </a:r>
            <a:endParaRPr lang="sr-Latn-RS" dirty="0"/>
          </a:p>
          <a:p>
            <a:pPr lvl="0"/>
            <a:r>
              <a:rPr lang="en-US" b="1" dirty="0" err="1"/>
              <a:t>Интеракције</a:t>
            </a:r>
            <a:r>
              <a:rPr lang="en-US" b="1" dirty="0"/>
              <a:t> </a:t>
            </a:r>
            <a:r>
              <a:rPr lang="en-US" b="1" dirty="0" err="1"/>
              <a:t>глукозамина</a:t>
            </a:r>
            <a:r>
              <a:rPr lang="en-US" b="1" dirty="0"/>
              <a:t> </a:t>
            </a:r>
            <a:r>
              <a:rPr lang="en-US" b="1" dirty="0" err="1"/>
              <a:t>са</a:t>
            </a:r>
            <a:r>
              <a:rPr lang="en-US" b="1" dirty="0"/>
              <a:t> </a:t>
            </a:r>
            <a:r>
              <a:rPr lang="en-US" b="1" dirty="0" err="1"/>
              <a:t>лековима</a:t>
            </a:r>
            <a:r>
              <a:rPr lang="en-US" b="1" dirty="0"/>
              <a:t>, </a:t>
            </a:r>
            <a:r>
              <a:rPr lang="en-US" b="1" dirty="0" err="1"/>
              <a:t>храном</a:t>
            </a:r>
            <a:r>
              <a:rPr lang="en-US" b="1" dirty="0"/>
              <a:t> и </a:t>
            </a:r>
            <a:r>
              <a:rPr lang="en-US" b="1" dirty="0" err="1"/>
              <a:t>суплементима</a:t>
            </a:r>
            <a:r>
              <a:rPr lang="en-US" b="1" dirty="0"/>
              <a:t> – </a:t>
            </a:r>
            <a:r>
              <a:rPr lang="en-US" b="1" dirty="0" err="1"/>
              <a:t>Нема</a:t>
            </a:r>
            <a:r>
              <a:rPr lang="en-US" b="1" dirty="0"/>
              <a:t> </a:t>
            </a:r>
            <a:r>
              <a:rPr lang="en-US" b="1" dirty="0" err="1"/>
              <a:t>података</a:t>
            </a:r>
            <a:r>
              <a:rPr lang="en-US" b="1" dirty="0"/>
              <a:t> о </a:t>
            </a:r>
            <a:r>
              <a:rPr lang="en-US" b="1" dirty="0" err="1"/>
              <a:t>интеракцијама</a:t>
            </a:r>
            <a:r>
              <a:rPr lang="en-US" b="1" dirty="0"/>
              <a:t> </a:t>
            </a:r>
            <a:r>
              <a:rPr lang="en-US" b="1" dirty="0" err="1"/>
              <a:t>глукозамина</a:t>
            </a:r>
            <a:r>
              <a:rPr lang="en-US" b="1" dirty="0"/>
              <a:t>.</a:t>
            </a:r>
            <a:endParaRPr lang="sr-Latn-RS" dirty="0"/>
          </a:p>
          <a:p>
            <a:pPr lvl="0"/>
            <a:r>
              <a:rPr lang="en-US" b="1" dirty="0" err="1" smtClean="0"/>
              <a:t>Уоби</a:t>
            </a:r>
            <a:r>
              <a:rPr lang="sr-Cyrl-RS" b="1" dirty="0" smtClean="0"/>
              <a:t>ч</a:t>
            </a:r>
            <a:r>
              <a:rPr lang="en-US" b="1" dirty="0" err="1" smtClean="0"/>
              <a:t>ајене</a:t>
            </a:r>
            <a:r>
              <a:rPr lang="en-US" b="1" dirty="0" smtClean="0"/>
              <a:t> </a:t>
            </a:r>
            <a:r>
              <a:rPr lang="en-US" b="1" dirty="0" err="1"/>
              <a:t>суплементиране</a:t>
            </a:r>
            <a:r>
              <a:rPr lang="en-US" b="1" dirty="0"/>
              <a:t> </a:t>
            </a:r>
            <a:r>
              <a:rPr lang="en-US" b="1" dirty="0" err="1"/>
              <a:t>дозе</a:t>
            </a:r>
            <a:r>
              <a:rPr lang="en-US" b="1" dirty="0"/>
              <a:t> – 500-1000 </a:t>
            </a:r>
            <a:r>
              <a:rPr lang="en-US" b="1" dirty="0" err="1"/>
              <a:t>мг</a:t>
            </a:r>
            <a:r>
              <a:rPr lang="en-US" b="1" dirty="0"/>
              <a:t> у </a:t>
            </a:r>
            <a:r>
              <a:rPr lang="en-US" b="1" dirty="0" err="1"/>
              <a:t>једном</a:t>
            </a:r>
            <a:r>
              <a:rPr lang="en-US" b="1" dirty="0"/>
              <a:t> </a:t>
            </a:r>
            <a:r>
              <a:rPr lang="en-US" b="1" dirty="0" err="1"/>
              <a:t>дозираном</a:t>
            </a:r>
            <a:r>
              <a:rPr lang="en-US" b="1" dirty="0"/>
              <a:t> </a:t>
            </a:r>
            <a:r>
              <a:rPr lang="en-US" b="1" dirty="0" err="1"/>
              <a:t>облику</a:t>
            </a:r>
            <a:r>
              <a:rPr lang="en-US" b="1" dirty="0"/>
              <a:t>.</a:t>
            </a:r>
            <a:endParaRPr lang="sr-Latn-RS" dirty="0"/>
          </a:p>
          <a:p>
            <a:endParaRPr lang="sr-Latn-RS" dirty="0"/>
          </a:p>
        </p:txBody>
      </p:sp>
    </p:spTree>
    <p:extLst>
      <p:ext uri="{BB962C8B-B14F-4D97-AF65-F5344CB8AC3E}">
        <p14:creationId xmlns:p14="http://schemas.microsoft.com/office/powerpoint/2010/main" val="33876215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p:spPr>
        <p:txBody>
          <a:bodyPr>
            <a:normAutofit/>
          </a:bodyPr>
          <a:lstStyle/>
          <a:p>
            <a:r>
              <a:rPr lang="sr-Cyrl-RS" sz="3600" b="1" dirty="0" smtClean="0">
                <a:latin typeface="Times New Roman" pitchFamily="18" charset="0"/>
                <a:cs typeface="Times New Roman" pitchFamily="18" charset="0"/>
              </a:rPr>
              <a:t>ХИТОЗАН</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0" y="762000"/>
            <a:ext cx="9144000" cy="6096000"/>
          </a:xfrm>
        </p:spPr>
        <p:txBody>
          <a:bodyPr>
            <a:normAutofit/>
          </a:bodyPr>
          <a:lstStyle/>
          <a:p>
            <a:pPr lvl="0"/>
            <a:r>
              <a:rPr lang="en-US" sz="2800" b="1" dirty="0" err="1"/>
              <a:t>Хитозан</a:t>
            </a:r>
            <a:r>
              <a:rPr lang="en-US" sz="2800" b="1" dirty="0"/>
              <a:t> </a:t>
            </a:r>
            <a:r>
              <a:rPr lang="en-US" sz="2800" b="1" dirty="0" err="1"/>
              <a:t>се</a:t>
            </a:r>
            <a:r>
              <a:rPr lang="en-US" sz="2800" b="1" dirty="0"/>
              <a:t> </a:t>
            </a:r>
            <a:r>
              <a:rPr lang="en-US" sz="2800" b="1" dirty="0" err="1"/>
              <a:t>добија</a:t>
            </a:r>
            <a:r>
              <a:rPr lang="en-US" sz="2800" b="1" dirty="0"/>
              <a:t> </a:t>
            </a:r>
            <a:r>
              <a:rPr lang="en-US" sz="2800" b="1" dirty="0" err="1" smtClean="0"/>
              <a:t>делими</a:t>
            </a:r>
            <a:r>
              <a:rPr lang="sr-Cyrl-RS" sz="2800" b="1" dirty="0" smtClean="0"/>
              <a:t>ч</a:t>
            </a:r>
            <a:r>
              <a:rPr lang="en-US" sz="2800" b="1" dirty="0" err="1" smtClean="0"/>
              <a:t>ном</a:t>
            </a:r>
            <a:r>
              <a:rPr lang="en-US" sz="2800" b="1" dirty="0" smtClean="0"/>
              <a:t> </a:t>
            </a:r>
            <a:r>
              <a:rPr lang="en-US" sz="2800" b="1" dirty="0" err="1"/>
              <a:t>деацетилацијом</a:t>
            </a:r>
            <a:r>
              <a:rPr lang="en-US" sz="2800" b="1" dirty="0"/>
              <a:t> </a:t>
            </a:r>
            <a:r>
              <a:rPr lang="en-US" sz="2800" b="1" dirty="0" err="1"/>
              <a:t>хитина</a:t>
            </a:r>
            <a:r>
              <a:rPr lang="en-US" sz="2800" b="1" dirty="0"/>
              <a:t>, </a:t>
            </a:r>
            <a:r>
              <a:rPr lang="en-US" sz="2800" b="1" dirty="0" err="1"/>
              <a:t>полисахарида</a:t>
            </a:r>
            <a:r>
              <a:rPr lang="en-US" sz="2800" b="1" dirty="0"/>
              <a:t> </a:t>
            </a:r>
            <a:r>
              <a:rPr lang="en-US" sz="2800" b="1" dirty="0" err="1"/>
              <a:t>који</a:t>
            </a:r>
            <a:r>
              <a:rPr lang="en-US" sz="2800" b="1" dirty="0"/>
              <a:t> </a:t>
            </a:r>
            <a:r>
              <a:rPr lang="en-US" sz="2800" b="1" dirty="0" err="1"/>
              <a:t>је</a:t>
            </a:r>
            <a:r>
              <a:rPr lang="en-US" sz="2800" b="1" dirty="0"/>
              <a:t> </a:t>
            </a:r>
            <a:r>
              <a:rPr lang="en-US" sz="2800" b="1" dirty="0" err="1"/>
              <a:t>саставни</a:t>
            </a:r>
            <a:r>
              <a:rPr lang="en-US" sz="2800" b="1" dirty="0"/>
              <a:t> </a:t>
            </a:r>
            <a:r>
              <a:rPr lang="en-US" sz="2800" b="1" dirty="0" err="1"/>
              <a:t>део</a:t>
            </a:r>
            <a:r>
              <a:rPr lang="en-US" sz="2800" b="1" dirty="0"/>
              <a:t> </a:t>
            </a:r>
            <a:r>
              <a:rPr lang="en-US" sz="2800" b="1" dirty="0" err="1"/>
              <a:t>егзоскелета</a:t>
            </a:r>
            <a:r>
              <a:rPr lang="en-US" sz="2800" b="1" dirty="0"/>
              <a:t> </a:t>
            </a:r>
            <a:r>
              <a:rPr lang="en-US" sz="2800" b="1" dirty="0" err="1"/>
              <a:t>љускара</a:t>
            </a:r>
            <a:r>
              <a:rPr lang="en-US" sz="2800" b="1" dirty="0"/>
              <a:t> (</a:t>
            </a:r>
            <a:r>
              <a:rPr lang="en-US" sz="2800" b="1" dirty="0" err="1"/>
              <a:t>ракови</a:t>
            </a:r>
            <a:r>
              <a:rPr lang="en-US" sz="2800" b="1" dirty="0"/>
              <a:t> и </a:t>
            </a:r>
            <a:r>
              <a:rPr lang="en-US" sz="2800" b="1" dirty="0" err="1"/>
              <a:t>шкољке</a:t>
            </a:r>
            <a:r>
              <a:rPr lang="en-US" sz="2800" b="1" dirty="0"/>
              <a:t>). </a:t>
            </a:r>
            <a:endParaRPr lang="sr-Latn-RS" sz="2800" dirty="0"/>
          </a:p>
          <a:p>
            <a:r>
              <a:rPr lang="en-US" sz="2800" dirty="0" err="1" smtClean="0"/>
              <a:t>polisaharidni</a:t>
            </a:r>
            <a:r>
              <a:rPr lang="en-US" sz="2800" dirty="0" smtClean="0"/>
              <a:t> </a:t>
            </a:r>
            <a:r>
              <a:rPr lang="en-US" sz="2800" dirty="0" err="1" smtClean="0"/>
              <a:t>polimer</a:t>
            </a:r>
            <a:r>
              <a:rPr lang="en-US" sz="2800" dirty="0" smtClean="0"/>
              <a:t> </a:t>
            </a:r>
            <a:r>
              <a:rPr lang="en-US" sz="2800" dirty="0" err="1" smtClean="0"/>
              <a:t>koji</a:t>
            </a:r>
            <a:r>
              <a:rPr lang="en-US" sz="2800" dirty="0" smtClean="0"/>
              <a:t> se </a:t>
            </a:r>
            <a:r>
              <a:rPr lang="en-US" sz="2800" dirty="0" err="1" smtClean="0"/>
              <a:t>sastoji</a:t>
            </a:r>
            <a:r>
              <a:rPr lang="en-US" sz="2800" dirty="0" smtClean="0"/>
              <a:t> </a:t>
            </a:r>
            <a:r>
              <a:rPr lang="en-US" sz="2800" dirty="0" err="1" smtClean="0"/>
              <a:t>iz</a:t>
            </a:r>
            <a:r>
              <a:rPr lang="en-US" sz="2800" dirty="0" smtClean="0"/>
              <a:t> ß-(1-4)-</a:t>
            </a:r>
            <a:r>
              <a:rPr lang="en-US" sz="2800" dirty="0" err="1" smtClean="0"/>
              <a:t>povezanih</a:t>
            </a:r>
            <a:r>
              <a:rPr lang="en-US" sz="2800" dirty="0" smtClean="0"/>
              <a:t> </a:t>
            </a:r>
            <a:r>
              <a:rPr lang="en-US" sz="2800" dirty="0" err="1" smtClean="0"/>
              <a:t>molekula</a:t>
            </a:r>
            <a:r>
              <a:rPr lang="en-US" sz="2800" dirty="0" smtClean="0"/>
              <a:t> </a:t>
            </a:r>
            <a:r>
              <a:rPr lang="en-US" sz="2800" dirty="0" err="1" smtClean="0"/>
              <a:t>deacetilovanog</a:t>
            </a:r>
            <a:r>
              <a:rPr lang="en-US" sz="2800" dirty="0" smtClean="0"/>
              <a:t> D-</a:t>
            </a:r>
            <a:r>
              <a:rPr lang="en-US" sz="2800" dirty="0" err="1" smtClean="0"/>
              <a:t>glukozamin</a:t>
            </a:r>
            <a:r>
              <a:rPr lang="en-US" sz="2800" dirty="0" smtClean="0"/>
              <a:t> i N-</a:t>
            </a:r>
            <a:r>
              <a:rPr lang="en-US" sz="2800" dirty="0" err="1" smtClean="0"/>
              <a:t>acetil</a:t>
            </a:r>
            <a:r>
              <a:rPr lang="en-US" sz="2800" dirty="0" smtClean="0"/>
              <a:t>-D-</a:t>
            </a:r>
            <a:r>
              <a:rPr lang="en-US" sz="2800" dirty="0" err="1" smtClean="0"/>
              <a:t>glukozamina</a:t>
            </a:r>
            <a:r>
              <a:rPr lang="en-US" sz="2800" dirty="0" smtClean="0"/>
              <a:t>. </a:t>
            </a:r>
            <a:endParaRPr lang="sr-Latn-RS" sz="2800" dirty="0" smtClean="0"/>
          </a:p>
          <a:p>
            <a:pPr lvl="0"/>
            <a:r>
              <a:rPr lang="en-US" sz="2800" b="1" dirty="0" err="1"/>
              <a:t>Према</a:t>
            </a:r>
            <a:r>
              <a:rPr lang="en-US" sz="2800" b="1" dirty="0"/>
              <a:t> </a:t>
            </a:r>
            <a:r>
              <a:rPr lang="en-US" sz="2800" b="1" dirty="0" err="1"/>
              <a:t>своји</a:t>
            </a:r>
            <a:r>
              <a:rPr lang="en-US" sz="2800" b="1" dirty="0"/>
              <a:t> </a:t>
            </a:r>
            <a:r>
              <a:rPr lang="en-US" sz="2800" b="1" dirty="0" err="1"/>
              <a:t>нутритивним</a:t>
            </a:r>
            <a:r>
              <a:rPr lang="en-US" sz="2800" b="1" dirty="0"/>
              <a:t> </a:t>
            </a:r>
            <a:r>
              <a:rPr lang="en-US" sz="2800" b="1" dirty="0" err="1"/>
              <a:t>особинама</a:t>
            </a:r>
            <a:r>
              <a:rPr lang="en-US" sz="2800" b="1" dirty="0"/>
              <a:t> </a:t>
            </a:r>
            <a:r>
              <a:rPr lang="en-US" sz="2800" b="1" dirty="0" err="1"/>
              <a:t>хитозан</a:t>
            </a:r>
            <a:r>
              <a:rPr lang="en-US" sz="2800" b="1" dirty="0"/>
              <a:t> </a:t>
            </a:r>
            <a:r>
              <a:rPr lang="en-US" sz="2800" b="1" dirty="0" err="1"/>
              <a:t>се</a:t>
            </a:r>
            <a:r>
              <a:rPr lang="en-US" sz="2800" b="1" dirty="0"/>
              <a:t> </a:t>
            </a:r>
            <a:r>
              <a:rPr lang="en-US" sz="2800" b="1" dirty="0" err="1"/>
              <a:t>сврстава</a:t>
            </a:r>
            <a:r>
              <a:rPr lang="en-US" sz="2800" b="1" dirty="0"/>
              <a:t> у </a:t>
            </a:r>
            <a:r>
              <a:rPr lang="en-US" sz="2800" b="1" dirty="0" err="1"/>
              <a:t>дијетна</a:t>
            </a:r>
            <a:r>
              <a:rPr lang="en-US" sz="2800" b="1" dirty="0"/>
              <a:t> </a:t>
            </a:r>
            <a:r>
              <a:rPr lang="en-US" sz="2800" b="1" dirty="0" err="1"/>
              <a:t>влакна</a:t>
            </a:r>
            <a:r>
              <a:rPr lang="en-US" sz="2800" b="1" dirty="0"/>
              <a:t> </a:t>
            </a:r>
            <a:r>
              <a:rPr lang="en-US" sz="2800" b="1" dirty="0" err="1"/>
              <a:t>пошто</a:t>
            </a:r>
            <a:r>
              <a:rPr lang="en-US" sz="2800" b="1" dirty="0"/>
              <a:t> </a:t>
            </a:r>
            <a:r>
              <a:rPr lang="en-US" sz="2800" b="1" dirty="0" err="1"/>
              <a:t>је</a:t>
            </a:r>
            <a:r>
              <a:rPr lang="en-US" sz="2800" b="1" dirty="0"/>
              <a:t> </a:t>
            </a:r>
            <a:r>
              <a:rPr lang="en-US" sz="2800" b="1" dirty="0" err="1" smtClean="0"/>
              <a:t>сли</a:t>
            </a:r>
            <a:r>
              <a:rPr lang="sr-Cyrl-RS" sz="2800" b="1" dirty="0"/>
              <a:t>ч</a:t>
            </a:r>
            <a:r>
              <a:rPr lang="en-US" sz="2800" b="1" dirty="0" err="1" smtClean="0"/>
              <a:t>не</a:t>
            </a:r>
            <a:r>
              <a:rPr lang="en-US" sz="2800" b="1" dirty="0" smtClean="0"/>
              <a:t> </a:t>
            </a:r>
            <a:r>
              <a:rPr lang="en-US" sz="2800" b="1" dirty="0" err="1"/>
              <a:t>структуре</a:t>
            </a:r>
            <a:r>
              <a:rPr lang="en-US" sz="2800" b="1" dirty="0"/>
              <a:t> </a:t>
            </a:r>
            <a:r>
              <a:rPr lang="en-US" sz="2800" b="1" dirty="0" err="1"/>
              <a:t>са</a:t>
            </a:r>
            <a:r>
              <a:rPr lang="en-US" sz="2800" b="1" dirty="0"/>
              <a:t> </a:t>
            </a:r>
            <a:r>
              <a:rPr lang="en-US" sz="2800" b="1" dirty="0" err="1"/>
              <a:t>целулозом</a:t>
            </a:r>
            <a:r>
              <a:rPr lang="en-US" sz="2800" b="1" dirty="0"/>
              <a:t> и у </a:t>
            </a:r>
            <a:r>
              <a:rPr lang="en-US" sz="2800" b="1" dirty="0" err="1"/>
              <a:t>дигестивном</a:t>
            </a:r>
            <a:r>
              <a:rPr lang="en-US" sz="2800" b="1" dirty="0"/>
              <a:t> </a:t>
            </a:r>
            <a:r>
              <a:rPr lang="en-US" sz="2800" b="1" dirty="0" err="1"/>
              <a:t>тракту</a:t>
            </a:r>
            <a:r>
              <a:rPr lang="en-US" sz="2800" b="1" dirty="0"/>
              <a:t> </a:t>
            </a:r>
            <a:r>
              <a:rPr lang="sr-Cyrl-RS" sz="2800" b="1" dirty="0" err="1"/>
              <a:t>ч</a:t>
            </a:r>
            <a:r>
              <a:rPr lang="en-US" sz="2800" b="1" dirty="0" err="1" smtClean="0"/>
              <a:t>овека</a:t>
            </a:r>
            <a:r>
              <a:rPr lang="en-US" sz="2800" b="1" dirty="0" smtClean="0"/>
              <a:t> </a:t>
            </a:r>
            <a:r>
              <a:rPr lang="en-US" sz="2800" b="1" dirty="0" err="1"/>
              <a:t>се</a:t>
            </a:r>
            <a:r>
              <a:rPr lang="en-US" sz="2800" b="1" dirty="0"/>
              <a:t> </a:t>
            </a:r>
            <a:r>
              <a:rPr lang="en-US" sz="2800" b="1" dirty="0" err="1"/>
              <a:t>не</a:t>
            </a:r>
            <a:r>
              <a:rPr lang="en-US" sz="2800" b="1" dirty="0"/>
              <a:t> </a:t>
            </a:r>
            <a:r>
              <a:rPr lang="en-US" sz="2800" b="1" dirty="0" err="1"/>
              <a:t>ресорбује</a:t>
            </a:r>
            <a:r>
              <a:rPr lang="en-US" sz="2800" b="1" dirty="0"/>
              <a:t>.</a:t>
            </a:r>
            <a:endParaRPr lang="sr-Latn-RS" sz="2800" dirty="0"/>
          </a:p>
        </p:txBody>
      </p:sp>
    </p:spTree>
    <p:extLst>
      <p:ext uri="{BB962C8B-B14F-4D97-AF65-F5344CB8AC3E}">
        <p14:creationId xmlns:p14="http://schemas.microsoft.com/office/powerpoint/2010/main" val="22435856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77500" lnSpcReduction="20000"/>
          </a:bodyPr>
          <a:lstStyle/>
          <a:p>
            <a:pPr lvl="0"/>
            <a:r>
              <a:rPr lang="en-US" b="1" dirty="0" err="1"/>
              <a:t>Стабилност</a:t>
            </a:r>
            <a:r>
              <a:rPr lang="en-US" b="1" dirty="0"/>
              <a:t> – </a:t>
            </a:r>
            <a:r>
              <a:rPr lang="en-US" b="1" dirty="0" err="1"/>
              <a:t>Хитозан</a:t>
            </a:r>
            <a:r>
              <a:rPr lang="en-US" b="1" dirty="0"/>
              <a:t> </a:t>
            </a:r>
            <a:r>
              <a:rPr lang="en-US" b="1" dirty="0" err="1"/>
              <a:t>је</a:t>
            </a:r>
            <a:r>
              <a:rPr lang="en-US" b="1" dirty="0"/>
              <a:t> </a:t>
            </a:r>
            <a:r>
              <a:rPr lang="en-US" b="1" dirty="0" err="1"/>
              <a:t>стабилан</a:t>
            </a:r>
            <a:r>
              <a:rPr lang="en-US" b="1" dirty="0"/>
              <a:t> </a:t>
            </a:r>
            <a:r>
              <a:rPr lang="en-US" b="1" dirty="0" err="1"/>
              <a:t>под</a:t>
            </a:r>
            <a:r>
              <a:rPr lang="en-US" b="1" dirty="0"/>
              <a:t> </a:t>
            </a:r>
            <a:r>
              <a:rPr lang="en-US" b="1" dirty="0" err="1"/>
              <a:t>уоби</a:t>
            </a:r>
            <a:r>
              <a:rPr lang="sr-Latn-RS" b="1" dirty="0"/>
              <a:t>ч</a:t>
            </a:r>
            <a:r>
              <a:rPr lang="en-US" b="1" dirty="0" err="1"/>
              <a:t>ајеним</a:t>
            </a:r>
            <a:r>
              <a:rPr lang="en-US" b="1" dirty="0"/>
              <a:t> </a:t>
            </a:r>
            <a:r>
              <a:rPr lang="en-US" b="1" dirty="0" err="1"/>
              <a:t>условима</a:t>
            </a:r>
            <a:r>
              <a:rPr lang="en-US" b="1" dirty="0"/>
              <a:t> </a:t>
            </a:r>
            <a:r>
              <a:rPr lang="sr-Latn-RS" b="1" dirty="0"/>
              <a:t>ч</a:t>
            </a:r>
            <a:r>
              <a:rPr lang="en-US" b="1" dirty="0" err="1"/>
              <a:t>увања</a:t>
            </a:r>
            <a:r>
              <a:rPr lang="en-US" b="1" dirty="0"/>
              <a:t> и </a:t>
            </a:r>
            <a:r>
              <a:rPr lang="en-US" b="1" dirty="0" err="1"/>
              <a:t>обраде</a:t>
            </a:r>
            <a:r>
              <a:rPr lang="en-US" b="1" dirty="0"/>
              <a:t>.</a:t>
            </a:r>
            <a:endParaRPr lang="sr-Latn-RS" sz="1200" dirty="0"/>
          </a:p>
          <a:p>
            <a:pPr lvl="0"/>
            <a:r>
              <a:rPr lang="en-US" b="1" dirty="0" err="1"/>
              <a:t>Намирнице</a:t>
            </a:r>
            <a:r>
              <a:rPr lang="en-US" b="1" dirty="0"/>
              <a:t> </a:t>
            </a:r>
            <a:r>
              <a:rPr lang="en-US" b="1" dirty="0" err="1"/>
              <a:t>које</a:t>
            </a:r>
            <a:r>
              <a:rPr lang="en-US" b="1" dirty="0"/>
              <a:t> </a:t>
            </a:r>
            <a:r>
              <a:rPr lang="en-US" b="1" dirty="0" err="1"/>
              <a:t>садрже</a:t>
            </a:r>
            <a:r>
              <a:rPr lang="en-US" b="1" dirty="0"/>
              <a:t> </a:t>
            </a:r>
            <a:r>
              <a:rPr lang="en-US" b="1" dirty="0" err="1"/>
              <a:t>хитозан</a:t>
            </a:r>
            <a:r>
              <a:rPr lang="en-US" b="1" dirty="0"/>
              <a:t> – </a:t>
            </a:r>
            <a:r>
              <a:rPr lang="en-US" b="1" dirty="0" err="1"/>
              <a:t>Хитозан</a:t>
            </a:r>
            <a:r>
              <a:rPr lang="en-US" b="1" dirty="0"/>
              <a:t> </a:t>
            </a:r>
            <a:r>
              <a:rPr lang="en-US" b="1" dirty="0" err="1"/>
              <a:t>као</a:t>
            </a:r>
            <a:r>
              <a:rPr lang="en-US" b="1" dirty="0"/>
              <a:t> </a:t>
            </a:r>
            <a:r>
              <a:rPr lang="en-US" b="1" dirty="0" err="1"/>
              <a:t>делими</a:t>
            </a:r>
            <a:r>
              <a:rPr lang="sr-Latn-RS" b="1" dirty="0"/>
              <a:t>ч</a:t>
            </a:r>
            <a:r>
              <a:rPr lang="en-US" b="1" dirty="0" err="1"/>
              <a:t>но</a:t>
            </a:r>
            <a:r>
              <a:rPr lang="en-US" b="1" dirty="0"/>
              <a:t> </a:t>
            </a:r>
            <a:r>
              <a:rPr lang="en-US" b="1" dirty="0" err="1"/>
              <a:t>деацетиловани</a:t>
            </a:r>
            <a:r>
              <a:rPr lang="en-US" b="1" dirty="0"/>
              <a:t> </a:t>
            </a:r>
            <a:r>
              <a:rPr lang="en-US" b="1" dirty="0" err="1"/>
              <a:t>дериват</a:t>
            </a:r>
            <a:r>
              <a:rPr lang="en-US" b="1" dirty="0"/>
              <a:t> </a:t>
            </a:r>
            <a:r>
              <a:rPr lang="en-US" b="1" dirty="0" err="1"/>
              <a:t>хитина</a:t>
            </a:r>
            <a:r>
              <a:rPr lang="en-US" b="1" dirty="0"/>
              <a:t> </a:t>
            </a:r>
            <a:r>
              <a:rPr lang="en-US" b="1" dirty="0" err="1"/>
              <a:t>не</a:t>
            </a:r>
            <a:r>
              <a:rPr lang="en-US" b="1" dirty="0"/>
              <a:t> </a:t>
            </a:r>
            <a:r>
              <a:rPr lang="en-US" b="1" dirty="0" err="1"/>
              <a:t>постоји</a:t>
            </a:r>
            <a:r>
              <a:rPr lang="en-US" b="1" dirty="0"/>
              <a:t> у </a:t>
            </a:r>
            <a:r>
              <a:rPr lang="en-US" b="1" dirty="0" err="1"/>
              <a:t>намирницама</a:t>
            </a:r>
            <a:r>
              <a:rPr lang="en-US" b="1" dirty="0"/>
              <a:t>. </a:t>
            </a:r>
            <a:endParaRPr lang="sr-Cyrl-RS" b="1" dirty="0" smtClean="0"/>
          </a:p>
          <a:p>
            <a:pPr lvl="0"/>
            <a:r>
              <a:rPr lang="en-US" b="1" dirty="0" err="1" smtClean="0"/>
              <a:t>Прекурзор</a:t>
            </a:r>
            <a:r>
              <a:rPr lang="en-US" b="1" dirty="0" smtClean="0"/>
              <a:t> </a:t>
            </a:r>
            <a:r>
              <a:rPr lang="en-US" b="1" dirty="0" err="1"/>
              <a:t>хитозана</a:t>
            </a:r>
            <a:r>
              <a:rPr lang="en-US" b="1" dirty="0"/>
              <a:t> – </a:t>
            </a:r>
            <a:r>
              <a:rPr lang="en-US" b="1" dirty="0" err="1"/>
              <a:t>хитин</a:t>
            </a:r>
            <a:r>
              <a:rPr lang="en-US" b="1" dirty="0"/>
              <a:t> </a:t>
            </a:r>
            <a:r>
              <a:rPr lang="en-US" b="1" dirty="0" err="1"/>
              <a:t>налази</a:t>
            </a:r>
            <a:r>
              <a:rPr lang="en-US" b="1" dirty="0"/>
              <a:t> </a:t>
            </a:r>
            <a:r>
              <a:rPr lang="en-US" b="1" dirty="0" err="1"/>
              <a:t>се</a:t>
            </a:r>
            <a:r>
              <a:rPr lang="en-US" b="1" dirty="0"/>
              <a:t> у </a:t>
            </a:r>
            <a:r>
              <a:rPr lang="en-US" b="1" dirty="0" err="1"/>
              <a:t>гљивама</a:t>
            </a:r>
            <a:r>
              <a:rPr lang="en-US" b="1" dirty="0"/>
              <a:t> и </a:t>
            </a:r>
            <a:r>
              <a:rPr lang="en-US" b="1" dirty="0" err="1"/>
              <a:t>љускарима</a:t>
            </a:r>
            <a:r>
              <a:rPr lang="en-US" b="1" dirty="0"/>
              <a:t>.</a:t>
            </a:r>
            <a:endParaRPr lang="sr-Latn-RS" sz="1200" dirty="0"/>
          </a:p>
          <a:p>
            <a:pPr lvl="0"/>
            <a:r>
              <a:rPr lang="en-US" b="1" dirty="0" err="1"/>
              <a:t>Физиолошки</a:t>
            </a:r>
            <a:r>
              <a:rPr lang="en-US" b="1" dirty="0"/>
              <a:t> </a:t>
            </a:r>
            <a:r>
              <a:rPr lang="en-US" b="1" dirty="0" err="1"/>
              <a:t>ефекти</a:t>
            </a:r>
            <a:r>
              <a:rPr lang="en-US" b="1" dirty="0"/>
              <a:t> </a:t>
            </a:r>
            <a:r>
              <a:rPr lang="en-US" b="1" dirty="0" err="1"/>
              <a:t>хитозана</a:t>
            </a:r>
            <a:r>
              <a:rPr lang="en-US" b="1" dirty="0"/>
              <a:t> </a:t>
            </a:r>
            <a:endParaRPr lang="sr-Latn-RS" sz="1200" dirty="0"/>
          </a:p>
          <a:p>
            <a:pPr lvl="1"/>
            <a:r>
              <a:rPr lang="en-US" b="1" dirty="0" err="1"/>
              <a:t>Хитозан</a:t>
            </a:r>
            <a:r>
              <a:rPr lang="en-US" b="1" dirty="0"/>
              <a:t> </a:t>
            </a:r>
            <a:r>
              <a:rPr lang="en-US" b="1" dirty="0" err="1"/>
              <a:t>спада</a:t>
            </a:r>
            <a:r>
              <a:rPr lang="en-US" b="1" dirty="0"/>
              <a:t> у </a:t>
            </a:r>
            <a:r>
              <a:rPr lang="en-US" b="1" dirty="0" err="1"/>
              <a:t>сирова</a:t>
            </a:r>
            <a:r>
              <a:rPr lang="en-US" b="1" dirty="0"/>
              <a:t> </a:t>
            </a:r>
            <a:r>
              <a:rPr lang="en-US" b="1" dirty="0" err="1"/>
              <a:t>дијетна</a:t>
            </a:r>
            <a:r>
              <a:rPr lang="en-US" b="1" dirty="0"/>
              <a:t> </a:t>
            </a:r>
            <a:r>
              <a:rPr lang="en-US" b="1" dirty="0" err="1"/>
              <a:t>влакна</a:t>
            </a:r>
            <a:r>
              <a:rPr lang="en-US" b="1" dirty="0"/>
              <a:t> </a:t>
            </a:r>
            <a:r>
              <a:rPr lang="en-US" b="1" dirty="0" err="1"/>
              <a:t>нерастворна</a:t>
            </a:r>
            <a:r>
              <a:rPr lang="en-US" b="1" dirty="0"/>
              <a:t> у </a:t>
            </a:r>
            <a:r>
              <a:rPr lang="en-US" b="1" dirty="0" err="1"/>
              <a:t>води</a:t>
            </a:r>
            <a:r>
              <a:rPr lang="en-US" b="1" dirty="0"/>
              <a:t>. </a:t>
            </a:r>
            <a:r>
              <a:rPr lang="en-US" b="1" dirty="0" err="1"/>
              <a:t>Организам</a:t>
            </a:r>
            <a:r>
              <a:rPr lang="en-US" b="1" dirty="0"/>
              <a:t> </a:t>
            </a:r>
            <a:r>
              <a:rPr lang="en-US" b="1" dirty="0" err="1"/>
              <a:t>није</a:t>
            </a:r>
            <a:r>
              <a:rPr lang="en-US" b="1" dirty="0"/>
              <a:t> у </a:t>
            </a:r>
            <a:r>
              <a:rPr lang="en-US" b="1" dirty="0" err="1"/>
              <a:t>стању</a:t>
            </a:r>
            <a:r>
              <a:rPr lang="en-US" b="1" dirty="0"/>
              <a:t> </a:t>
            </a:r>
            <a:r>
              <a:rPr lang="en-US" b="1" dirty="0" err="1"/>
              <a:t>да</a:t>
            </a:r>
            <a:r>
              <a:rPr lang="en-US" b="1" dirty="0"/>
              <a:t> </a:t>
            </a:r>
            <a:r>
              <a:rPr lang="en-US" b="1" dirty="0" err="1"/>
              <a:t>искористи</a:t>
            </a:r>
            <a:r>
              <a:rPr lang="en-US" b="1" dirty="0"/>
              <a:t> </a:t>
            </a:r>
            <a:r>
              <a:rPr lang="en-US" b="1" dirty="0" err="1"/>
              <a:t>дијетна</a:t>
            </a:r>
            <a:r>
              <a:rPr lang="en-US" b="1" dirty="0"/>
              <a:t> </a:t>
            </a:r>
            <a:r>
              <a:rPr lang="en-US" b="1" dirty="0" err="1"/>
              <a:t>влакна</a:t>
            </a:r>
            <a:r>
              <a:rPr lang="en-US" b="1" dirty="0"/>
              <a:t> </a:t>
            </a:r>
            <a:r>
              <a:rPr lang="en-US" b="1" dirty="0" err="1"/>
              <a:t>овог</a:t>
            </a:r>
            <a:r>
              <a:rPr lang="en-US" b="1" dirty="0"/>
              <a:t> </a:t>
            </a:r>
            <a:r>
              <a:rPr lang="en-US" b="1" dirty="0" err="1"/>
              <a:t>типа</a:t>
            </a:r>
            <a:r>
              <a:rPr lang="en-US" b="1" dirty="0"/>
              <a:t>, </a:t>
            </a:r>
            <a:r>
              <a:rPr lang="en-US" b="1" dirty="0" err="1"/>
              <a:t>али</a:t>
            </a:r>
            <a:r>
              <a:rPr lang="en-US" b="1" dirty="0"/>
              <a:t> </a:t>
            </a:r>
            <a:r>
              <a:rPr lang="en-US" b="1" dirty="0" err="1"/>
              <a:t>њихова</a:t>
            </a:r>
            <a:r>
              <a:rPr lang="en-US" b="1" dirty="0"/>
              <a:t> </a:t>
            </a:r>
            <a:r>
              <a:rPr lang="en-US" b="1" dirty="0" err="1"/>
              <a:t>улога</a:t>
            </a:r>
            <a:r>
              <a:rPr lang="en-US" b="1" dirty="0"/>
              <a:t> </a:t>
            </a:r>
            <a:r>
              <a:rPr lang="en-US" b="1" dirty="0" err="1"/>
              <a:t>је</a:t>
            </a:r>
            <a:r>
              <a:rPr lang="en-US" b="1" dirty="0"/>
              <a:t> у </a:t>
            </a:r>
            <a:r>
              <a:rPr lang="en-US" b="1" dirty="0" err="1"/>
              <a:t>побољшању</a:t>
            </a:r>
            <a:r>
              <a:rPr lang="en-US" b="1" dirty="0"/>
              <a:t> </a:t>
            </a:r>
            <a:r>
              <a:rPr lang="en-US" b="1" dirty="0" err="1"/>
              <a:t>лаксације</a:t>
            </a:r>
            <a:r>
              <a:rPr lang="en-US" b="1" dirty="0"/>
              <a:t>, </a:t>
            </a:r>
            <a:r>
              <a:rPr lang="en-US" b="1" dirty="0" err="1"/>
              <a:t>мотилитета</a:t>
            </a:r>
            <a:r>
              <a:rPr lang="en-US" b="1" dirty="0"/>
              <a:t> </a:t>
            </a:r>
            <a:r>
              <a:rPr lang="en-US" b="1" dirty="0" err="1"/>
              <a:t>црева</a:t>
            </a:r>
            <a:r>
              <a:rPr lang="en-US" b="1" dirty="0"/>
              <a:t>, у </a:t>
            </a:r>
            <a:r>
              <a:rPr lang="en-US" b="1" dirty="0" err="1"/>
              <a:t>превенцији</a:t>
            </a:r>
            <a:r>
              <a:rPr lang="en-US" b="1" dirty="0"/>
              <a:t> </a:t>
            </a:r>
            <a:r>
              <a:rPr lang="en-US" b="1" dirty="0" err="1"/>
              <a:t>гојазности</a:t>
            </a:r>
            <a:r>
              <a:rPr lang="en-US" b="1" dirty="0"/>
              <a:t>. </a:t>
            </a:r>
            <a:endParaRPr lang="sr-Latn-RS" sz="1200" dirty="0"/>
          </a:p>
          <a:p>
            <a:pPr lvl="1"/>
            <a:r>
              <a:rPr lang="en-US" b="1" dirty="0" err="1"/>
              <a:t>Сматра</a:t>
            </a:r>
            <a:r>
              <a:rPr lang="en-US" b="1" dirty="0"/>
              <a:t> </a:t>
            </a:r>
            <a:r>
              <a:rPr lang="en-US" b="1" dirty="0" err="1"/>
              <a:t>се</a:t>
            </a:r>
            <a:r>
              <a:rPr lang="en-US" b="1" dirty="0"/>
              <a:t> </a:t>
            </a:r>
            <a:r>
              <a:rPr lang="en-US" b="1" dirty="0" err="1"/>
              <a:t>да</a:t>
            </a:r>
            <a:r>
              <a:rPr lang="en-US" b="1" dirty="0"/>
              <a:t> </a:t>
            </a:r>
            <a:r>
              <a:rPr lang="en-US" b="1" dirty="0" err="1"/>
              <a:t>наша</a:t>
            </a:r>
            <a:r>
              <a:rPr lang="en-US" b="1" dirty="0"/>
              <a:t> </a:t>
            </a:r>
            <a:r>
              <a:rPr lang="en-US" b="1" dirty="0" err="1"/>
              <a:t>национална</a:t>
            </a:r>
            <a:r>
              <a:rPr lang="en-US" b="1" dirty="0"/>
              <a:t> </a:t>
            </a:r>
            <a:r>
              <a:rPr lang="en-US" b="1" dirty="0" err="1"/>
              <a:t>исхрана</a:t>
            </a:r>
            <a:r>
              <a:rPr lang="en-US" b="1" dirty="0"/>
              <a:t> </a:t>
            </a:r>
            <a:r>
              <a:rPr lang="en-US" b="1" dirty="0" err="1"/>
              <a:t>не</a:t>
            </a:r>
            <a:r>
              <a:rPr lang="en-US" b="1" dirty="0"/>
              <a:t> </a:t>
            </a:r>
            <a:r>
              <a:rPr lang="en-US" b="1" dirty="0" err="1" smtClean="0"/>
              <a:t>обезбе</a:t>
            </a:r>
            <a:r>
              <a:rPr lang="sr-Cyrl-RS" b="1" dirty="0" smtClean="0"/>
              <a:t>ђ</a:t>
            </a:r>
            <a:r>
              <a:rPr lang="en-US" b="1" dirty="0" err="1" smtClean="0"/>
              <a:t>ује</a:t>
            </a:r>
            <a:r>
              <a:rPr lang="en-US" b="1" dirty="0" smtClean="0"/>
              <a:t> </a:t>
            </a:r>
            <a:r>
              <a:rPr lang="en-US" b="1" dirty="0" err="1"/>
              <a:t>довољан</a:t>
            </a:r>
            <a:r>
              <a:rPr lang="en-US" b="1" dirty="0"/>
              <a:t> </a:t>
            </a:r>
            <a:r>
              <a:rPr lang="en-US" b="1" dirty="0" err="1"/>
              <a:t>унос</a:t>
            </a:r>
            <a:r>
              <a:rPr lang="en-US" b="1" dirty="0"/>
              <a:t> </a:t>
            </a:r>
            <a:r>
              <a:rPr lang="en-US" b="1" dirty="0" err="1"/>
              <a:t>ових</a:t>
            </a:r>
            <a:r>
              <a:rPr lang="en-US" b="1" dirty="0"/>
              <a:t> </a:t>
            </a:r>
            <a:r>
              <a:rPr lang="en-US" b="1" dirty="0" err="1"/>
              <a:t>влакана</a:t>
            </a:r>
            <a:r>
              <a:rPr lang="en-US" b="1" dirty="0"/>
              <a:t>. </a:t>
            </a:r>
            <a:r>
              <a:rPr lang="en-US" b="1" dirty="0" err="1" smtClean="0"/>
              <a:t>Препору</a:t>
            </a:r>
            <a:r>
              <a:rPr lang="sr-Cyrl-RS" b="1" dirty="0" smtClean="0"/>
              <a:t>ч</a:t>
            </a:r>
            <a:r>
              <a:rPr lang="en-US" b="1" dirty="0" err="1" smtClean="0"/>
              <a:t>ује</a:t>
            </a:r>
            <a:r>
              <a:rPr lang="en-US" b="1" dirty="0" smtClean="0"/>
              <a:t> </a:t>
            </a:r>
            <a:r>
              <a:rPr lang="en-US" b="1" dirty="0" err="1"/>
              <a:t>се</a:t>
            </a:r>
            <a:r>
              <a:rPr lang="en-US" b="1" dirty="0"/>
              <a:t> </a:t>
            </a:r>
            <a:r>
              <a:rPr lang="en-US" b="1" dirty="0" err="1"/>
              <a:t>да</a:t>
            </a:r>
            <a:r>
              <a:rPr lang="en-US" b="1" dirty="0"/>
              <a:t> </a:t>
            </a:r>
            <a:r>
              <a:rPr lang="en-US" b="1" dirty="0" err="1"/>
              <a:t>дневни</a:t>
            </a:r>
            <a:r>
              <a:rPr lang="en-US" b="1" dirty="0"/>
              <a:t> </a:t>
            </a:r>
            <a:r>
              <a:rPr lang="en-US" b="1" dirty="0" err="1"/>
              <a:t>унос</a:t>
            </a:r>
            <a:r>
              <a:rPr lang="en-US" b="1" dirty="0"/>
              <a:t> </a:t>
            </a:r>
            <a:r>
              <a:rPr lang="en-US" b="1" dirty="0" err="1"/>
              <a:t>дијетних</a:t>
            </a:r>
            <a:r>
              <a:rPr lang="en-US" b="1" dirty="0"/>
              <a:t> </a:t>
            </a:r>
            <a:r>
              <a:rPr lang="en-US" b="1" dirty="0" err="1"/>
              <a:t>влакана</a:t>
            </a:r>
            <a:r>
              <a:rPr lang="en-US" b="1" dirty="0"/>
              <a:t> (</a:t>
            </a:r>
            <a:r>
              <a:rPr lang="en-US" b="1" dirty="0" err="1"/>
              <a:t>растворних</a:t>
            </a:r>
            <a:r>
              <a:rPr lang="en-US" b="1" dirty="0"/>
              <a:t> и </a:t>
            </a:r>
            <a:r>
              <a:rPr lang="en-US" b="1" dirty="0" err="1"/>
              <a:t>нерастворних</a:t>
            </a:r>
            <a:r>
              <a:rPr lang="en-US" b="1" dirty="0"/>
              <a:t> </a:t>
            </a:r>
            <a:r>
              <a:rPr lang="en-US" b="1" dirty="0" err="1"/>
              <a:t>заједно</a:t>
            </a:r>
            <a:r>
              <a:rPr lang="en-US" b="1" dirty="0"/>
              <a:t>) </a:t>
            </a:r>
            <a:r>
              <a:rPr lang="en-US" b="1" dirty="0" err="1"/>
              <a:t>износи</a:t>
            </a:r>
            <a:r>
              <a:rPr lang="en-US" b="1" dirty="0"/>
              <a:t> 22 </a:t>
            </a:r>
            <a:r>
              <a:rPr lang="en-US" b="1" dirty="0" err="1"/>
              <a:t>до</a:t>
            </a:r>
            <a:r>
              <a:rPr lang="en-US" b="1" dirty="0"/>
              <a:t> 35 г.</a:t>
            </a:r>
            <a:endParaRPr lang="sr-Latn-RS" sz="1200" dirty="0"/>
          </a:p>
          <a:p>
            <a:pPr lvl="1"/>
            <a:r>
              <a:rPr lang="en-US" b="1" dirty="0" err="1"/>
              <a:t>Постоје</a:t>
            </a:r>
            <a:r>
              <a:rPr lang="en-US" b="1" dirty="0"/>
              <a:t> </a:t>
            </a:r>
            <a:r>
              <a:rPr lang="en-US" b="1" dirty="0" err="1"/>
              <a:t>експериментални</a:t>
            </a:r>
            <a:r>
              <a:rPr lang="en-US" b="1" dirty="0"/>
              <a:t> </a:t>
            </a:r>
            <a:r>
              <a:rPr lang="en-US" b="1" dirty="0" err="1"/>
              <a:t>подаци</a:t>
            </a:r>
            <a:r>
              <a:rPr lang="en-US" b="1" dirty="0"/>
              <a:t> </a:t>
            </a:r>
            <a:r>
              <a:rPr lang="en-US" b="1" dirty="0" err="1"/>
              <a:t>који</a:t>
            </a:r>
            <a:r>
              <a:rPr lang="en-US" b="1" dirty="0"/>
              <a:t> </a:t>
            </a:r>
            <a:r>
              <a:rPr lang="en-US" b="1" dirty="0" err="1"/>
              <a:t>указују</a:t>
            </a:r>
            <a:r>
              <a:rPr lang="en-US" b="1" dirty="0"/>
              <a:t> </a:t>
            </a:r>
            <a:r>
              <a:rPr lang="en-US" b="1" dirty="0" err="1"/>
              <a:t>на</a:t>
            </a:r>
            <a:r>
              <a:rPr lang="en-US" b="1" dirty="0"/>
              <a:t> </a:t>
            </a:r>
            <a:r>
              <a:rPr lang="en-US" b="1" dirty="0" err="1"/>
              <a:t>способност</a:t>
            </a:r>
            <a:r>
              <a:rPr lang="en-US" b="1" dirty="0"/>
              <a:t> </a:t>
            </a:r>
            <a:r>
              <a:rPr lang="en-US" b="1" dirty="0" err="1"/>
              <a:t>хитозана</a:t>
            </a:r>
            <a:r>
              <a:rPr lang="en-US" b="1" dirty="0"/>
              <a:t> </a:t>
            </a:r>
            <a:r>
              <a:rPr lang="en-US" b="1" dirty="0" err="1"/>
              <a:t>да</a:t>
            </a:r>
            <a:r>
              <a:rPr lang="en-US" b="1" dirty="0"/>
              <a:t> </a:t>
            </a:r>
            <a:r>
              <a:rPr lang="en-US" b="1" dirty="0" err="1"/>
              <a:t>везује</a:t>
            </a:r>
            <a:r>
              <a:rPr lang="en-US" b="1" dirty="0"/>
              <a:t> </a:t>
            </a:r>
            <a:r>
              <a:rPr lang="en-US" b="1" dirty="0" err="1"/>
              <a:t>масти</a:t>
            </a:r>
            <a:r>
              <a:rPr lang="en-US" b="1" dirty="0"/>
              <a:t> у </a:t>
            </a:r>
            <a:r>
              <a:rPr lang="en-US" b="1" dirty="0" err="1"/>
              <a:t>дигестивном</a:t>
            </a:r>
            <a:r>
              <a:rPr lang="en-US" b="1" dirty="0"/>
              <a:t> </a:t>
            </a:r>
            <a:r>
              <a:rPr lang="en-US" b="1" dirty="0" err="1"/>
              <a:t>тракту</a:t>
            </a:r>
            <a:r>
              <a:rPr lang="en-US" b="1" dirty="0"/>
              <a:t>, </a:t>
            </a:r>
            <a:r>
              <a:rPr lang="sr-Cyrl-RS" b="1" dirty="0" err="1"/>
              <a:t>ч</a:t>
            </a:r>
            <a:r>
              <a:rPr lang="en-US" b="1" dirty="0" err="1" smtClean="0"/>
              <a:t>име</a:t>
            </a:r>
            <a:r>
              <a:rPr lang="en-US" b="1" dirty="0" smtClean="0"/>
              <a:t> </a:t>
            </a:r>
            <a:r>
              <a:rPr lang="en-US" b="1" dirty="0" err="1"/>
              <a:t>се</a:t>
            </a:r>
            <a:r>
              <a:rPr lang="en-US" b="1" dirty="0"/>
              <a:t> </a:t>
            </a:r>
            <a:r>
              <a:rPr lang="en-US" b="1" dirty="0" err="1"/>
              <a:t>смањује</a:t>
            </a:r>
            <a:r>
              <a:rPr lang="en-US" b="1" dirty="0"/>
              <a:t> </a:t>
            </a:r>
            <a:r>
              <a:rPr lang="en-US" b="1" dirty="0" err="1" smtClean="0"/>
              <a:t>коли</a:t>
            </a:r>
            <a:r>
              <a:rPr lang="sr-Cyrl-RS" b="1" dirty="0" smtClean="0"/>
              <a:t>ч</a:t>
            </a:r>
            <a:r>
              <a:rPr lang="en-US" b="1" dirty="0" err="1" smtClean="0"/>
              <a:t>ина</a:t>
            </a:r>
            <a:r>
              <a:rPr lang="en-US" b="1" dirty="0" smtClean="0"/>
              <a:t> </a:t>
            </a:r>
            <a:r>
              <a:rPr lang="en-US" b="1" dirty="0" err="1"/>
              <a:t>ресорбованих</a:t>
            </a:r>
            <a:r>
              <a:rPr lang="en-US" b="1" dirty="0"/>
              <a:t> </a:t>
            </a:r>
            <a:r>
              <a:rPr lang="en-US" b="1" dirty="0" err="1" smtClean="0"/>
              <a:t>масно</a:t>
            </a:r>
            <a:r>
              <a:rPr lang="sr-Cyrl-RS" b="1" dirty="0" smtClean="0"/>
              <a:t>ћ</a:t>
            </a:r>
            <a:r>
              <a:rPr lang="en-US" b="1" dirty="0" smtClean="0"/>
              <a:t>а</a:t>
            </a:r>
            <a:r>
              <a:rPr lang="en-US" b="1" dirty="0"/>
              <a:t>. </a:t>
            </a:r>
            <a:r>
              <a:rPr lang="en-US" b="1" dirty="0" err="1"/>
              <a:t>Овај</a:t>
            </a:r>
            <a:r>
              <a:rPr lang="en-US" b="1" dirty="0"/>
              <a:t> </a:t>
            </a:r>
            <a:r>
              <a:rPr lang="en-US" b="1" dirty="0" err="1"/>
              <a:t>ефекат</a:t>
            </a:r>
            <a:r>
              <a:rPr lang="en-US" b="1" dirty="0"/>
              <a:t> </a:t>
            </a:r>
            <a:r>
              <a:rPr lang="en-US" b="1" dirty="0" err="1"/>
              <a:t>хитозана</a:t>
            </a:r>
            <a:r>
              <a:rPr lang="en-US" b="1" dirty="0"/>
              <a:t> </a:t>
            </a:r>
            <a:r>
              <a:rPr lang="en-US" b="1" dirty="0" err="1"/>
              <a:t>се</a:t>
            </a:r>
            <a:r>
              <a:rPr lang="en-US" b="1" dirty="0"/>
              <a:t> </a:t>
            </a:r>
            <a:r>
              <a:rPr lang="sr-Cyrl-RS" b="1" dirty="0" err="1"/>
              <a:t>ч</a:t>
            </a:r>
            <a:r>
              <a:rPr lang="en-US" b="1" dirty="0" err="1" smtClean="0"/>
              <a:t>есто</a:t>
            </a:r>
            <a:r>
              <a:rPr lang="en-US" b="1" dirty="0" smtClean="0"/>
              <a:t> </a:t>
            </a:r>
            <a:r>
              <a:rPr lang="en-US" b="1" dirty="0" err="1"/>
              <a:t>користи</a:t>
            </a:r>
            <a:r>
              <a:rPr lang="en-US" b="1" dirty="0"/>
              <a:t> </a:t>
            </a:r>
            <a:r>
              <a:rPr lang="en-US" b="1" dirty="0" err="1"/>
              <a:t>код</a:t>
            </a:r>
            <a:r>
              <a:rPr lang="en-US" b="1" dirty="0"/>
              <a:t> </a:t>
            </a:r>
            <a:r>
              <a:rPr lang="en-US" b="1" dirty="0" err="1"/>
              <a:t>особа</a:t>
            </a:r>
            <a:r>
              <a:rPr lang="en-US" b="1" dirty="0"/>
              <a:t> </a:t>
            </a:r>
            <a:r>
              <a:rPr lang="en-US" b="1" dirty="0" err="1"/>
              <a:t>које</a:t>
            </a:r>
            <a:r>
              <a:rPr lang="en-US" b="1" dirty="0"/>
              <a:t> </a:t>
            </a:r>
            <a:r>
              <a:rPr lang="en-US" b="1" dirty="0" err="1"/>
              <a:t>желе</a:t>
            </a:r>
            <a:r>
              <a:rPr lang="en-US" b="1" dirty="0"/>
              <a:t> </a:t>
            </a:r>
            <a:r>
              <a:rPr lang="en-US" b="1" dirty="0" err="1"/>
              <a:t>да</a:t>
            </a:r>
            <a:r>
              <a:rPr lang="en-US" b="1" dirty="0"/>
              <a:t> </a:t>
            </a:r>
            <a:r>
              <a:rPr lang="en-US" b="1" dirty="0" err="1"/>
              <a:t>смање</a:t>
            </a:r>
            <a:r>
              <a:rPr lang="en-US" b="1" dirty="0"/>
              <a:t> </a:t>
            </a:r>
            <a:r>
              <a:rPr lang="en-US" b="1" dirty="0" err="1"/>
              <a:t>телесну</a:t>
            </a:r>
            <a:r>
              <a:rPr lang="en-US" b="1" dirty="0"/>
              <a:t> </a:t>
            </a:r>
            <a:r>
              <a:rPr lang="en-US" b="1" dirty="0" err="1"/>
              <a:t>масу</a:t>
            </a:r>
            <a:r>
              <a:rPr lang="en-US" b="1" dirty="0"/>
              <a:t>, </a:t>
            </a:r>
            <a:r>
              <a:rPr lang="en-US" b="1" dirty="0" err="1"/>
              <a:t>мада</a:t>
            </a:r>
            <a:r>
              <a:rPr lang="en-US" b="1" dirty="0"/>
              <a:t> </a:t>
            </a:r>
            <a:r>
              <a:rPr lang="en-US" b="1" dirty="0" err="1"/>
              <a:t>се</a:t>
            </a:r>
            <a:r>
              <a:rPr lang="en-US" b="1" dirty="0"/>
              <a:t> </a:t>
            </a:r>
            <a:r>
              <a:rPr lang="en-US" b="1" dirty="0" err="1" smtClean="0"/>
              <a:t>стру</a:t>
            </a:r>
            <a:r>
              <a:rPr lang="sr-Cyrl-RS" b="1" dirty="0" smtClean="0"/>
              <a:t>ч</a:t>
            </a:r>
            <a:r>
              <a:rPr lang="en-US" b="1" dirty="0" err="1" smtClean="0"/>
              <a:t>њаци</a:t>
            </a:r>
            <a:r>
              <a:rPr lang="en-US" b="1" dirty="0" smtClean="0"/>
              <a:t> </a:t>
            </a:r>
            <a:r>
              <a:rPr lang="en-US" b="1" dirty="0" err="1"/>
              <a:t>не</a:t>
            </a:r>
            <a:r>
              <a:rPr lang="en-US" b="1" dirty="0"/>
              <a:t> </a:t>
            </a:r>
            <a:r>
              <a:rPr lang="en-US" b="1" dirty="0" err="1"/>
              <a:t>слажу</a:t>
            </a:r>
            <a:r>
              <a:rPr lang="en-US" b="1" dirty="0"/>
              <a:t> </a:t>
            </a:r>
            <a:r>
              <a:rPr lang="en-US" b="1" dirty="0" err="1"/>
              <a:t>по</a:t>
            </a:r>
            <a:r>
              <a:rPr lang="en-US" b="1" dirty="0"/>
              <a:t> </a:t>
            </a:r>
            <a:r>
              <a:rPr lang="en-US" b="1" dirty="0" err="1"/>
              <a:t>питању</a:t>
            </a:r>
            <a:r>
              <a:rPr lang="en-US" b="1" dirty="0"/>
              <a:t> </a:t>
            </a:r>
            <a:r>
              <a:rPr lang="en-US" b="1" dirty="0" err="1"/>
              <a:t>његове</a:t>
            </a:r>
            <a:r>
              <a:rPr lang="en-US" b="1" dirty="0"/>
              <a:t> </a:t>
            </a:r>
            <a:r>
              <a:rPr lang="en-US" b="1" dirty="0" err="1"/>
              <a:t>ефикасности</a:t>
            </a:r>
            <a:r>
              <a:rPr lang="en-US" b="1" dirty="0" smtClean="0"/>
              <a:t>.</a:t>
            </a:r>
            <a:endParaRPr lang="sr-Latn-RS" sz="1200" dirty="0"/>
          </a:p>
        </p:txBody>
      </p:sp>
    </p:spTree>
    <p:extLst>
      <p:ext uri="{BB962C8B-B14F-4D97-AF65-F5344CB8AC3E}">
        <p14:creationId xmlns:p14="http://schemas.microsoft.com/office/powerpoint/2010/main" val="17294192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85000" lnSpcReduction="20000"/>
          </a:bodyPr>
          <a:lstStyle/>
          <a:p>
            <a:pPr lvl="0"/>
            <a:r>
              <a:rPr lang="en-US" b="1" dirty="0" err="1"/>
              <a:t>Дневне</a:t>
            </a:r>
            <a:r>
              <a:rPr lang="en-US" b="1" dirty="0"/>
              <a:t> </a:t>
            </a:r>
            <a:r>
              <a:rPr lang="en-US" b="1" dirty="0" err="1"/>
              <a:t>потребе</a:t>
            </a:r>
            <a:r>
              <a:rPr lang="en-US" b="1" dirty="0"/>
              <a:t> </a:t>
            </a:r>
            <a:r>
              <a:rPr lang="en-US" b="1" dirty="0" err="1"/>
              <a:t>за</a:t>
            </a:r>
            <a:r>
              <a:rPr lang="en-US" b="1" dirty="0"/>
              <a:t> </a:t>
            </a:r>
            <a:r>
              <a:rPr lang="en-US" b="1" dirty="0" err="1"/>
              <a:t>хитозаном</a:t>
            </a:r>
            <a:r>
              <a:rPr lang="en-US" b="1" dirty="0"/>
              <a:t> – </a:t>
            </a:r>
            <a:r>
              <a:rPr lang="en-US" b="1" dirty="0" err="1"/>
              <a:t>Хитозан</a:t>
            </a:r>
            <a:r>
              <a:rPr lang="en-US" b="1" dirty="0"/>
              <a:t> </a:t>
            </a:r>
            <a:r>
              <a:rPr lang="en-US" b="1" dirty="0" err="1"/>
              <a:t>није</a:t>
            </a:r>
            <a:r>
              <a:rPr lang="en-US" b="1" dirty="0"/>
              <a:t> </a:t>
            </a:r>
            <a:r>
              <a:rPr lang="en-US" b="1" dirty="0" err="1"/>
              <a:t>неопходан</a:t>
            </a:r>
            <a:r>
              <a:rPr lang="en-US" b="1" dirty="0"/>
              <a:t> </a:t>
            </a:r>
            <a:r>
              <a:rPr lang="en-US" b="1" dirty="0" err="1"/>
              <a:t>за</a:t>
            </a:r>
            <a:r>
              <a:rPr lang="en-US" b="1" dirty="0"/>
              <a:t> </a:t>
            </a:r>
            <a:r>
              <a:rPr lang="en-US" b="1" dirty="0" err="1"/>
              <a:t>организам</a:t>
            </a:r>
            <a:r>
              <a:rPr lang="en-US" b="1" dirty="0"/>
              <a:t>, </a:t>
            </a:r>
            <a:r>
              <a:rPr lang="en-US" b="1" dirty="0" err="1"/>
              <a:t>али</a:t>
            </a:r>
            <a:r>
              <a:rPr lang="en-US" b="1" dirty="0"/>
              <a:t> </a:t>
            </a:r>
            <a:r>
              <a:rPr lang="en-US" b="1" dirty="0" err="1"/>
              <a:t>се</a:t>
            </a:r>
            <a:r>
              <a:rPr lang="en-US" b="1" dirty="0"/>
              <a:t> </a:t>
            </a:r>
            <a:r>
              <a:rPr lang="en-US" b="1" dirty="0" err="1"/>
              <a:t>сматра</a:t>
            </a:r>
            <a:r>
              <a:rPr lang="en-US" b="1" dirty="0"/>
              <a:t> </a:t>
            </a:r>
            <a:r>
              <a:rPr lang="en-US" b="1" dirty="0" err="1"/>
              <a:t>да</a:t>
            </a:r>
            <a:r>
              <a:rPr lang="en-US" b="1" dirty="0"/>
              <a:t> </a:t>
            </a:r>
            <a:r>
              <a:rPr lang="en-US" b="1" dirty="0" err="1"/>
              <a:t>је</a:t>
            </a:r>
            <a:r>
              <a:rPr lang="en-US" b="1" dirty="0"/>
              <a:t> </a:t>
            </a:r>
            <a:r>
              <a:rPr lang="en-US" b="1" dirty="0" err="1"/>
              <a:t>савремена</a:t>
            </a:r>
            <a:r>
              <a:rPr lang="en-US" b="1" dirty="0"/>
              <a:t> </a:t>
            </a:r>
            <a:r>
              <a:rPr lang="en-US" b="1" dirty="0" err="1"/>
              <a:t>исхрана</a:t>
            </a:r>
            <a:r>
              <a:rPr lang="en-US" b="1" dirty="0"/>
              <a:t> </a:t>
            </a:r>
            <a:r>
              <a:rPr lang="en-US" b="1" dirty="0" err="1"/>
              <a:t>сиромашна</a:t>
            </a:r>
            <a:r>
              <a:rPr lang="en-US" b="1" dirty="0"/>
              <a:t> </a:t>
            </a:r>
            <a:r>
              <a:rPr lang="en-US" b="1" dirty="0" err="1"/>
              <a:t>укупним</a:t>
            </a:r>
            <a:r>
              <a:rPr lang="en-US" b="1" dirty="0"/>
              <a:t> </a:t>
            </a:r>
            <a:r>
              <a:rPr lang="en-US" b="1" dirty="0" err="1"/>
              <a:t>дијетним</a:t>
            </a:r>
            <a:r>
              <a:rPr lang="en-US" b="1" dirty="0"/>
              <a:t> </a:t>
            </a:r>
            <a:r>
              <a:rPr lang="en-US" b="1" dirty="0" err="1"/>
              <a:t>влакнима</a:t>
            </a:r>
            <a:r>
              <a:rPr lang="en-US" b="1" dirty="0"/>
              <a:t> и </a:t>
            </a:r>
            <a:r>
              <a:rPr lang="en-US" b="1" dirty="0" err="1"/>
              <a:t>да</a:t>
            </a:r>
            <a:r>
              <a:rPr lang="en-US" b="1" dirty="0"/>
              <a:t> </a:t>
            </a:r>
            <a:r>
              <a:rPr lang="en-US" b="1" dirty="0" err="1"/>
              <a:t>је</a:t>
            </a:r>
            <a:r>
              <a:rPr lang="en-US" b="1" dirty="0"/>
              <a:t> </a:t>
            </a:r>
            <a:r>
              <a:rPr lang="en-US" b="1" dirty="0" err="1"/>
              <a:t>потребно</a:t>
            </a:r>
            <a:r>
              <a:rPr lang="en-US" b="1" dirty="0"/>
              <a:t> </a:t>
            </a:r>
            <a:r>
              <a:rPr lang="en-US" b="1" dirty="0" err="1" smtClean="0"/>
              <a:t>пове</a:t>
            </a:r>
            <a:r>
              <a:rPr lang="sr-Cyrl-RS" b="1" dirty="0" smtClean="0"/>
              <a:t>ћ</a:t>
            </a:r>
            <a:r>
              <a:rPr lang="en-US" b="1" dirty="0" err="1" smtClean="0"/>
              <a:t>ати</a:t>
            </a:r>
            <a:r>
              <a:rPr lang="en-US" b="1" dirty="0" smtClean="0"/>
              <a:t> </a:t>
            </a:r>
            <a:r>
              <a:rPr lang="en-US" b="1" dirty="0" err="1"/>
              <a:t>њихов</a:t>
            </a:r>
            <a:r>
              <a:rPr lang="en-US" b="1" dirty="0"/>
              <a:t> </a:t>
            </a:r>
            <a:r>
              <a:rPr lang="en-US" b="1" dirty="0" err="1"/>
              <a:t>унос</a:t>
            </a:r>
            <a:r>
              <a:rPr lang="en-US" b="1" dirty="0"/>
              <a:t> </a:t>
            </a:r>
            <a:r>
              <a:rPr lang="en-US" b="1" dirty="0" err="1"/>
              <a:t>на</a:t>
            </a:r>
            <a:r>
              <a:rPr lang="en-US" b="1" dirty="0"/>
              <a:t> </a:t>
            </a:r>
            <a:r>
              <a:rPr lang="en-US" b="1" dirty="0" err="1"/>
              <a:t>преко</a:t>
            </a:r>
            <a:r>
              <a:rPr lang="en-US" b="1" dirty="0"/>
              <a:t> 20 г </a:t>
            </a:r>
            <a:r>
              <a:rPr lang="en-US" b="1" dirty="0" err="1"/>
              <a:t>дневно</a:t>
            </a:r>
            <a:r>
              <a:rPr lang="en-US" b="1" dirty="0"/>
              <a:t> </a:t>
            </a:r>
            <a:r>
              <a:rPr lang="en-US" b="1" dirty="0" err="1"/>
              <a:t>код</a:t>
            </a:r>
            <a:r>
              <a:rPr lang="en-US" b="1" dirty="0"/>
              <a:t> </a:t>
            </a:r>
            <a:r>
              <a:rPr lang="en-US" b="1" dirty="0" err="1"/>
              <a:t>одраслих</a:t>
            </a:r>
            <a:r>
              <a:rPr lang="en-US" b="1" dirty="0"/>
              <a:t> </a:t>
            </a:r>
            <a:r>
              <a:rPr lang="en-US" b="1" dirty="0" err="1"/>
              <a:t>особа</a:t>
            </a:r>
            <a:r>
              <a:rPr lang="en-US" b="1" dirty="0"/>
              <a:t>.</a:t>
            </a:r>
            <a:endParaRPr lang="sr-Latn-RS" dirty="0"/>
          </a:p>
          <a:p>
            <a:pPr lvl="0"/>
            <a:r>
              <a:rPr lang="en-US" b="1" dirty="0" err="1"/>
              <a:t>Нежељене</a:t>
            </a:r>
            <a:r>
              <a:rPr lang="en-US" b="1" dirty="0"/>
              <a:t> </a:t>
            </a:r>
            <a:r>
              <a:rPr lang="en-US" b="1" dirty="0" err="1"/>
              <a:t>реакције</a:t>
            </a:r>
            <a:r>
              <a:rPr lang="en-US" b="1" dirty="0"/>
              <a:t> и </a:t>
            </a:r>
            <a:r>
              <a:rPr lang="en-US" b="1" dirty="0" err="1"/>
              <a:t>упозорења</a:t>
            </a:r>
            <a:r>
              <a:rPr lang="en-US" b="1" dirty="0"/>
              <a:t> – </a:t>
            </a:r>
            <a:r>
              <a:rPr lang="en-US" b="1" dirty="0" err="1"/>
              <a:t>Деца</a:t>
            </a:r>
            <a:r>
              <a:rPr lang="en-US" b="1" dirty="0"/>
              <a:t>, </a:t>
            </a:r>
            <a:r>
              <a:rPr lang="en-US" b="1" dirty="0" err="1"/>
              <a:t>труднице</a:t>
            </a:r>
            <a:r>
              <a:rPr lang="en-US" b="1" dirty="0"/>
              <a:t> и </a:t>
            </a:r>
            <a:r>
              <a:rPr lang="en-US" b="1" dirty="0" err="1"/>
              <a:t>дојиље</a:t>
            </a:r>
            <a:r>
              <a:rPr lang="en-US" b="1" dirty="0"/>
              <a:t> </a:t>
            </a:r>
            <a:r>
              <a:rPr lang="en-US" b="1" dirty="0" err="1"/>
              <a:t>би</a:t>
            </a:r>
            <a:r>
              <a:rPr lang="en-US" b="1" dirty="0"/>
              <a:t> </a:t>
            </a:r>
            <a:r>
              <a:rPr lang="en-US" b="1" dirty="0" err="1"/>
              <a:t>требало</a:t>
            </a:r>
            <a:r>
              <a:rPr lang="en-US" b="1" dirty="0"/>
              <a:t> </a:t>
            </a:r>
            <a:r>
              <a:rPr lang="en-US" b="1" dirty="0" err="1"/>
              <a:t>да</a:t>
            </a:r>
            <a:r>
              <a:rPr lang="en-US" b="1" dirty="0"/>
              <a:t> </a:t>
            </a:r>
            <a:r>
              <a:rPr lang="en-US" b="1" dirty="0" err="1"/>
              <a:t>избегавају</a:t>
            </a:r>
            <a:r>
              <a:rPr lang="en-US" b="1" dirty="0"/>
              <a:t> </a:t>
            </a:r>
            <a:r>
              <a:rPr lang="en-US" b="1" dirty="0" err="1"/>
              <a:t>узимање</a:t>
            </a:r>
            <a:r>
              <a:rPr lang="en-US" b="1" dirty="0"/>
              <a:t> </a:t>
            </a:r>
            <a:r>
              <a:rPr lang="en-US" b="1" dirty="0" err="1"/>
              <a:t>хитозана</a:t>
            </a:r>
            <a:r>
              <a:rPr lang="en-US" b="1" dirty="0"/>
              <a:t>. У </a:t>
            </a:r>
            <a:r>
              <a:rPr lang="en-US" b="1" dirty="0" err="1"/>
              <a:t>ретким</a:t>
            </a:r>
            <a:r>
              <a:rPr lang="en-US" b="1" dirty="0"/>
              <a:t> </a:t>
            </a:r>
            <a:r>
              <a:rPr lang="en-US" b="1" dirty="0" err="1"/>
              <a:t>слуцајевима</a:t>
            </a:r>
            <a:r>
              <a:rPr lang="en-US" b="1" dirty="0"/>
              <a:t> </a:t>
            </a:r>
            <a:r>
              <a:rPr lang="en-US" b="1" dirty="0" err="1"/>
              <a:t>узимање</a:t>
            </a:r>
            <a:r>
              <a:rPr lang="en-US" b="1" dirty="0"/>
              <a:t> </a:t>
            </a:r>
            <a:r>
              <a:rPr lang="en-US" b="1" dirty="0" err="1"/>
              <a:t>хитозана</a:t>
            </a:r>
            <a:r>
              <a:rPr lang="en-US" b="1" dirty="0"/>
              <a:t> </a:t>
            </a:r>
            <a:r>
              <a:rPr lang="en-US" b="1" dirty="0" err="1"/>
              <a:t>може</a:t>
            </a:r>
            <a:r>
              <a:rPr lang="en-US" b="1" dirty="0"/>
              <a:t> </a:t>
            </a:r>
            <a:r>
              <a:rPr lang="en-US" b="1" dirty="0" err="1"/>
              <a:t>изазвати</a:t>
            </a:r>
            <a:r>
              <a:rPr lang="en-US" b="1" dirty="0"/>
              <a:t> </a:t>
            </a:r>
            <a:r>
              <a:rPr lang="en-US" b="1" dirty="0" err="1"/>
              <a:t>благе</a:t>
            </a:r>
            <a:r>
              <a:rPr lang="en-US" b="1" dirty="0"/>
              <a:t> </a:t>
            </a:r>
            <a:r>
              <a:rPr lang="en-US" b="1" dirty="0" err="1"/>
              <a:t>интестиналне</a:t>
            </a:r>
            <a:r>
              <a:rPr lang="en-US" b="1" dirty="0"/>
              <a:t> </a:t>
            </a:r>
            <a:r>
              <a:rPr lang="en-US" b="1" dirty="0" err="1"/>
              <a:t>сметње</a:t>
            </a:r>
            <a:r>
              <a:rPr lang="en-US" b="1" dirty="0"/>
              <a:t> (</a:t>
            </a:r>
            <a:r>
              <a:rPr lang="en-US" b="1" dirty="0" err="1" smtClean="0"/>
              <a:t>му</a:t>
            </a:r>
            <a:r>
              <a:rPr lang="sr-Cyrl-RS" b="1" dirty="0" smtClean="0"/>
              <a:t>ч</a:t>
            </a:r>
            <a:r>
              <a:rPr lang="en-US" b="1" dirty="0" err="1" smtClean="0"/>
              <a:t>нина</a:t>
            </a:r>
            <a:r>
              <a:rPr lang="en-US" b="1" dirty="0"/>
              <a:t>, </a:t>
            </a:r>
            <a:r>
              <a:rPr lang="en-US" b="1" dirty="0" err="1"/>
              <a:t>дијареја</a:t>
            </a:r>
            <a:r>
              <a:rPr lang="en-US" b="1" dirty="0"/>
              <a:t>).</a:t>
            </a:r>
            <a:endParaRPr lang="sr-Latn-RS" dirty="0"/>
          </a:p>
          <a:p>
            <a:r>
              <a:rPr lang="en-US" b="1" dirty="0" err="1"/>
              <a:t>Интеракције</a:t>
            </a:r>
            <a:r>
              <a:rPr lang="en-US" b="1" dirty="0"/>
              <a:t> </a:t>
            </a:r>
            <a:r>
              <a:rPr lang="en-US" b="1" dirty="0" err="1"/>
              <a:t>хитозана</a:t>
            </a:r>
            <a:r>
              <a:rPr lang="en-US" b="1" dirty="0"/>
              <a:t> </a:t>
            </a:r>
            <a:r>
              <a:rPr lang="en-US" b="1" dirty="0" err="1"/>
              <a:t>са</a:t>
            </a:r>
            <a:r>
              <a:rPr lang="en-US" b="1" dirty="0"/>
              <a:t> </a:t>
            </a:r>
            <a:r>
              <a:rPr lang="en-US" b="1" dirty="0" err="1"/>
              <a:t>лековима</a:t>
            </a:r>
            <a:r>
              <a:rPr lang="en-US" b="1" dirty="0"/>
              <a:t>, </a:t>
            </a:r>
            <a:r>
              <a:rPr lang="en-US" b="1" dirty="0" err="1"/>
              <a:t>храном</a:t>
            </a:r>
            <a:r>
              <a:rPr lang="en-US" b="1" dirty="0"/>
              <a:t> и </a:t>
            </a:r>
            <a:r>
              <a:rPr lang="en-US" b="1" dirty="0" err="1"/>
              <a:t>суплементима</a:t>
            </a:r>
            <a:r>
              <a:rPr lang="en-US" b="1" dirty="0"/>
              <a:t> – </a:t>
            </a:r>
            <a:r>
              <a:rPr lang="en-US" b="1" dirty="0" err="1"/>
              <a:t>Хитозан</a:t>
            </a:r>
            <a:r>
              <a:rPr lang="en-US" b="1" dirty="0"/>
              <a:t> </a:t>
            </a:r>
            <a:r>
              <a:rPr lang="en-US" b="1" dirty="0" err="1"/>
              <a:t>се</a:t>
            </a:r>
            <a:r>
              <a:rPr lang="en-US" b="1" dirty="0"/>
              <a:t> </a:t>
            </a:r>
            <a:r>
              <a:rPr lang="en-US" b="1" dirty="0" err="1"/>
              <a:t>може</a:t>
            </a:r>
            <a:r>
              <a:rPr lang="en-US" b="1" dirty="0"/>
              <a:t> </a:t>
            </a:r>
            <a:r>
              <a:rPr lang="en-US" b="1" dirty="0" err="1"/>
              <a:t>везати</a:t>
            </a:r>
            <a:r>
              <a:rPr lang="en-US" b="1" dirty="0"/>
              <a:t> </a:t>
            </a:r>
            <a:r>
              <a:rPr lang="en-US" b="1" dirty="0" err="1"/>
              <a:t>за</a:t>
            </a:r>
            <a:r>
              <a:rPr lang="en-US" b="1" dirty="0"/>
              <a:t> </a:t>
            </a:r>
            <a:r>
              <a:rPr lang="en-US" b="1" dirty="0" err="1"/>
              <a:t>неке</a:t>
            </a:r>
            <a:r>
              <a:rPr lang="en-US" b="1" dirty="0"/>
              <a:t> </a:t>
            </a:r>
            <a:r>
              <a:rPr lang="en-US" b="1" dirty="0" err="1"/>
              <a:t>минерале</a:t>
            </a:r>
            <a:r>
              <a:rPr lang="en-US" b="1" dirty="0"/>
              <a:t> </a:t>
            </a:r>
            <a:r>
              <a:rPr lang="en-US" b="1" dirty="0" err="1"/>
              <a:t>као</a:t>
            </a:r>
            <a:r>
              <a:rPr lang="en-US" b="1" dirty="0"/>
              <a:t> </a:t>
            </a:r>
            <a:r>
              <a:rPr lang="en-US" b="1" dirty="0" err="1"/>
              <a:t>што</a:t>
            </a:r>
            <a:r>
              <a:rPr lang="en-US" b="1" dirty="0"/>
              <a:t> </a:t>
            </a:r>
            <a:r>
              <a:rPr lang="en-US" b="1" dirty="0" err="1"/>
              <a:t>је</a:t>
            </a:r>
            <a:r>
              <a:rPr lang="en-US" b="1" dirty="0"/>
              <a:t> </a:t>
            </a:r>
            <a:r>
              <a:rPr lang="en-US" b="1" dirty="0" err="1"/>
              <a:t>цинк</a:t>
            </a:r>
            <a:r>
              <a:rPr lang="en-US" b="1" dirty="0"/>
              <a:t>, </a:t>
            </a:r>
            <a:r>
              <a:rPr lang="en-US" b="1" dirty="0" err="1"/>
              <a:t>за</a:t>
            </a:r>
            <a:r>
              <a:rPr lang="en-US" b="1" dirty="0"/>
              <a:t> </a:t>
            </a:r>
            <a:r>
              <a:rPr lang="en-US" b="1" dirty="0" err="1"/>
              <a:t>липослубилне</a:t>
            </a:r>
            <a:r>
              <a:rPr lang="en-US" b="1" dirty="0"/>
              <a:t> </a:t>
            </a:r>
            <a:r>
              <a:rPr lang="en-US" b="1" dirty="0" err="1"/>
              <a:t>витамине</a:t>
            </a:r>
            <a:endParaRPr lang="sr-Latn-RS" dirty="0"/>
          </a:p>
          <a:p>
            <a:pPr marL="0" indent="0">
              <a:buNone/>
            </a:pPr>
            <a:r>
              <a:rPr lang="en-US" dirty="0" smtClean="0"/>
              <a:t>A, D, E, K</a:t>
            </a:r>
            <a:r>
              <a:rPr lang="en-US" b="1" dirty="0"/>
              <a:t>, </a:t>
            </a:r>
            <a:r>
              <a:rPr lang="en-US" b="1" dirty="0" err="1"/>
              <a:t>каротеноиде</a:t>
            </a:r>
            <a:r>
              <a:rPr lang="en-US" b="1" dirty="0"/>
              <a:t>, </a:t>
            </a:r>
            <a:r>
              <a:rPr lang="en-US" b="1" dirty="0" err="1"/>
              <a:t>као</a:t>
            </a:r>
            <a:r>
              <a:rPr lang="en-US" b="1" dirty="0"/>
              <a:t> и </a:t>
            </a:r>
            <a:r>
              <a:rPr lang="en-US" b="1" dirty="0" err="1"/>
              <a:t>флавоноиде</a:t>
            </a:r>
            <a:r>
              <a:rPr lang="en-US" b="1" dirty="0"/>
              <a:t> и </a:t>
            </a:r>
            <a:r>
              <a:rPr lang="en-US" b="1" dirty="0" err="1"/>
              <a:t>смањити</a:t>
            </a:r>
            <a:r>
              <a:rPr lang="en-US" b="1" dirty="0"/>
              <a:t> </a:t>
            </a:r>
            <a:r>
              <a:rPr lang="en-US" b="1" dirty="0" err="1"/>
              <a:t>им</a:t>
            </a:r>
            <a:r>
              <a:rPr lang="en-US" b="1" dirty="0"/>
              <a:t> </a:t>
            </a:r>
            <a:r>
              <a:rPr lang="en-US" b="1" dirty="0" err="1"/>
              <a:t>ресорпцију</a:t>
            </a:r>
            <a:r>
              <a:rPr lang="en-US" b="1" dirty="0"/>
              <a:t>. </a:t>
            </a:r>
            <a:r>
              <a:rPr lang="en-US" b="1" dirty="0" err="1" smtClean="0"/>
              <a:t>Сли</a:t>
            </a:r>
            <a:r>
              <a:rPr lang="sr-Cyrl-RS" b="1" dirty="0" smtClean="0"/>
              <a:t>ч</a:t>
            </a:r>
            <a:r>
              <a:rPr lang="en-US" b="1" dirty="0" err="1" smtClean="0"/>
              <a:t>но</a:t>
            </a:r>
            <a:r>
              <a:rPr lang="en-US" b="1" dirty="0" smtClean="0"/>
              <a:t> </a:t>
            </a:r>
            <a:r>
              <a:rPr lang="en-US" b="1" dirty="0" err="1"/>
              <a:t>се</a:t>
            </a:r>
            <a:r>
              <a:rPr lang="en-US" b="1" dirty="0"/>
              <a:t> </a:t>
            </a:r>
            <a:r>
              <a:rPr lang="en-US" b="1" dirty="0" err="1"/>
              <a:t>може</a:t>
            </a:r>
            <a:r>
              <a:rPr lang="en-US" b="1" dirty="0"/>
              <a:t> </a:t>
            </a:r>
            <a:r>
              <a:rPr lang="en-US" b="1" dirty="0" smtClean="0"/>
              <a:t>о</a:t>
            </a:r>
            <a:r>
              <a:rPr lang="sr-Cyrl-RS" b="1" dirty="0" smtClean="0"/>
              <a:t>ч</a:t>
            </a:r>
            <a:r>
              <a:rPr lang="en-US" b="1" dirty="0" err="1" smtClean="0"/>
              <a:t>екивати</a:t>
            </a:r>
            <a:r>
              <a:rPr lang="en-US" b="1" dirty="0" smtClean="0"/>
              <a:t> </a:t>
            </a:r>
            <a:r>
              <a:rPr lang="en-US" b="1" dirty="0"/>
              <a:t>и </a:t>
            </a:r>
            <a:r>
              <a:rPr lang="en-US" b="1" dirty="0" err="1"/>
              <a:t>код</a:t>
            </a:r>
            <a:r>
              <a:rPr lang="en-US" b="1" dirty="0"/>
              <a:t> </a:t>
            </a:r>
            <a:r>
              <a:rPr lang="en-US" b="1" dirty="0" err="1"/>
              <a:t>узимања</a:t>
            </a:r>
            <a:r>
              <a:rPr lang="en-US" b="1" dirty="0"/>
              <a:t> </a:t>
            </a:r>
            <a:r>
              <a:rPr lang="en-US" b="1" dirty="0" err="1"/>
              <a:t>липофилних</a:t>
            </a:r>
            <a:r>
              <a:rPr lang="en-US" b="1" dirty="0"/>
              <a:t> </a:t>
            </a:r>
            <a:r>
              <a:rPr lang="en-US" b="1" dirty="0" err="1"/>
              <a:t>лекова</a:t>
            </a:r>
            <a:r>
              <a:rPr lang="en-US" b="1" dirty="0"/>
              <a:t>, </a:t>
            </a:r>
            <a:r>
              <a:rPr lang="en-US" b="1" dirty="0" err="1"/>
              <a:t>те</a:t>
            </a:r>
            <a:r>
              <a:rPr lang="en-US" b="1" dirty="0"/>
              <a:t> </a:t>
            </a:r>
            <a:r>
              <a:rPr lang="en-US" b="1" dirty="0" err="1"/>
              <a:t>се</a:t>
            </a:r>
            <a:r>
              <a:rPr lang="en-US" b="1" dirty="0"/>
              <a:t> </a:t>
            </a:r>
            <a:r>
              <a:rPr lang="en-US" b="1" dirty="0" err="1" smtClean="0"/>
              <a:t>оби</a:t>
            </a:r>
            <a:r>
              <a:rPr lang="sr-Cyrl-RS" b="1" dirty="0" smtClean="0"/>
              <a:t>ч</a:t>
            </a:r>
            <a:r>
              <a:rPr lang="en-US" b="1" dirty="0" err="1" smtClean="0"/>
              <a:t>но</a:t>
            </a:r>
            <a:r>
              <a:rPr lang="en-US" b="1" dirty="0" smtClean="0"/>
              <a:t> </a:t>
            </a:r>
            <a:r>
              <a:rPr lang="en-US" b="1" dirty="0" err="1" smtClean="0"/>
              <a:t>препору</a:t>
            </a:r>
            <a:r>
              <a:rPr lang="sr-Cyrl-RS" b="1" dirty="0" smtClean="0"/>
              <a:t>ч</a:t>
            </a:r>
            <a:r>
              <a:rPr lang="en-US" b="1" dirty="0" err="1" smtClean="0"/>
              <a:t>ује</a:t>
            </a:r>
            <a:r>
              <a:rPr lang="en-US" b="1" dirty="0" smtClean="0"/>
              <a:t> </a:t>
            </a:r>
            <a:r>
              <a:rPr lang="en-US" b="1" dirty="0" err="1"/>
              <a:t>узимање</a:t>
            </a:r>
            <a:r>
              <a:rPr lang="en-US" b="1" dirty="0"/>
              <a:t> </a:t>
            </a:r>
            <a:r>
              <a:rPr lang="en-US" b="1" dirty="0" err="1"/>
              <a:t>препарата</a:t>
            </a:r>
            <a:r>
              <a:rPr lang="en-US" b="1" dirty="0"/>
              <a:t> </a:t>
            </a:r>
            <a:r>
              <a:rPr lang="en-US" b="1" dirty="0" err="1"/>
              <a:t>са</a:t>
            </a:r>
            <a:r>
              <a:rPr lang="en-US" b="1" dirty="0"/>
              <a:t> </a:t>
            </a:r>
            <a:r>
              <a:rPr lang="en-US" b="1" dirty="0" err="1"/>
              <a:t>хитозаном</a:t>
            </a:r>
            <a:r>
              <a:rPr lang="en-US" b="1" dirty="0"/>
              <a:t> 2 </a:t>
            </a:r>
            <a:r>
              <a:rPr lang="en-US" b="1" dirty="0" err="1"/>
              <a:t>сата</a:t>
            </a:r>
            <a:r>
              <a:rPr lang="en-US" b="1" dirty="0"/>
              <a:t> </a:t>
            </a:r>
            <a:r>
              <a:rPr lang="en-US" b="1" dirty="0" err="1"/>
              <a:t>пре</a:t>
            </a:r>
            <a:r>
              <a:rPr lang="en-US" b="1" dirty="0"/>
              <a:t> </a:t>
            </a:r>
            <a:r>
              <a:rPr lang="en-US" b="1" dirty="0" err="1"/>
              <a:t>или</a:t>
            </a:r>
            <a:r>
              <a:rPr lang="en-US" b="1" dirty="0"/>
              <a:t> </a:t>
            </a:r>
            <a:r>
              <a:rPr lang="en-US" b="1" dirty="0" err="1"/>
              <a:t>после</a:t>
            </a:r>
            <a:r>
              <a:rPr lang="en-US" b="1" dirty="0"/>
              <a:t> </a:t>
            </a:r>
            <a:r>
              <a:rPr lang="en-US" b="1" dirty="0" err="1"/>
              <a:t>оброка</a:t>
            </a:r>
            <a:r>
              <a:rPr lang="en-US" b="1" dirty="0"/>
              <a:t> и </a:t>
            </a:r>
            <a:r>
              <a:rPr lang="en-US" b="1" dirty="0" err="1"/>
              <a:t>узимања</a:t>
            </a:r>
            <a:r>
              <a:rPr lang="en-US" b="1" dirty="0"/>
              <a:t> </a:t>
            </a:r>
            <a:r>
              <a:rPr lang="en-US" b="1" dirty="0" err="1"/>
              <a:t>лекова</a:t>
            </a:r>
            <a:r>
              <a:rPr lang="en-US" b="1" dirty="0"/>
              <a:t>.</a:t>
            </a:r>
            <a:endParaRPr lang="sr-Latn-RS" dirty="0"/>
          </a:p>
          <a:p>
            <a:pPr lvl="0"/>
            <a:r>
              <a:rPr lang="en-US" b="1" dirty="0" err="1" smtClean="0"/>
              <a:t>Уоби</a:t>
            </a:r>
            <a:r>
              <a:rPr lang="sr-Cyrl-RS" b="1" dirty="0" smtClean="0"/>
              <a:t>ч</a:t>
            </a:r>
            <a:r>
              <a:rPr lang="en-US" b="1" dirty="0" err="1" smtClean="0"/>
              <a:t>ајене</a:t>
            </a:r>
            <a:r>
              <a:rPr lang="en-US" b="1" dirty="0" smtClean="0"/>
              <a:t> </a:t>
            </a:r>
            <a:r>
              <a:rPr lang="en-US" b="1" dirty="0" err="1"/>
              <a:t>суплементиране</a:t>
            </a:r>
            <a:r>
              <a:rPr lang="en-US" b="1" dirty="0"/>
              <a:t> </a:t>
            </a:r>
            <a:r>
              <a:rPr lang="en-US" b="1" dirty="0" err="1"/>
              <a:t>дозе</a:t>
            </a:r>
            <a:r>
              <a:rPr lang="en-US" b="1" dirty="0"/>
              <a:t> – 200-1200 </a:t>
            </a:r>
            <a:r>
              <a:rPr lang="en-US" b="1" dirty="0" err="1"/>
              <a:t>мг</a:t>
            </a:r>
            <a:r>
              <a:rPr lang="en-US" b="1" dirty="0"/>
              <a:t> у </a:t>
            </a:r>
            <a:r>
              <a:rPr lang="en-US" b="1" dirty="0" err="1"/>
              <a:t>једном</a:t>
            </a:r>
            <a:r>
              <a:rPr lang="en-US" b="1" dirty="0"/>
              <a:t> </a:t>
            </a:r>
            <a:r>
              <a:rPr lang="en-US" b="1" dirty="0" err="1"/>
              <a:t>дозираном</a:t>
            </a:r>
            <a:r>
              <a:rPr lang="en-US" b="1" dirty="0"/>
              <a:t> </a:t>
            </a:r>
            <a:r>
              <a:rPr lang="en-US" b="1" dirty="0" err="1"/>
              <a:t>облику</a:t>
            </a:r>
            <a:r>
              <a:rPr lang="en-US" b="1" dirty="0"/>
              <a:t>.</a:t>
            </a:r>
            <a:endParaRPr lang="sr-Latn-RS" dirty="0"/>
          </a:p>
          <a:p>
            <a:endParaRPr lang="sr-Latn-RS" dirty="0"/>
          </a:p>
        </p:txBody>
      </p:sp>
    </p:spTree>
    <p:extLst>
      <p:ext uri="{BB962C8B-B14F-4D97-AF65-F5344CB8AC3E}">
        <p14:creationId xmlns:p14="http://schemas.microsoft.com/office/powerpoint/2010/main" val="20278795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8200"/>
          </a:xfrm>
        </p:spPr>
        <p:txBody>
          <a:bodyPr>
            <a:normAutofit/>
          </a:bodyPr>
          <a:lstStyle/>
          <a:p>
            <a:r>
              <a:rPr lang="sr-Cyrl-RS" sz="3600" b="1" dirty="0" smtClean="0">
                <a:latin typeface="Times New Roman" pitchFamily="18" charset="0"/>
                <a:cs typeface="Times New Roman" pitchFamily="18" charset="0"/>
              </a:rPr>
              <a:t>ХОНДРОИТИН-СУЛФАТ</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0" y="762000"/>
            <a:ext cx="9144000" cy="6096000"/>
          </a:xfrm>
        </p:spPr>
        <p:txBody>
          <a:bodyPr>
            <a:normAutofit fontScale="92500"/>
          </a:bodyPr>
          <a:lstStyle/>
          <a:p>
            <a:pPr lvl="0"/>
            <a:r>
              <a:rPr lang="en-US" dirty="0" err="1"/>
              <a:t>Хондроитин-сулфат</a:t>
            </a:r>
            <a:r>
              <a:rPr lang="en-US" dirty="0"/>
              <a:t> </a:t>
            </a:r>
            <a:r>
              <a:rPr lang="en-US" dirty="0" err="1"/>
              <a:t>је</a:t>
            </a:r>
            <a:r>
              <a:rPr lang="en-US" dirty="0"/>
              <a:t> </a:t>
            </a:r>
            <a:r>
              <a:rPr lang="en-US" dirty="0" err="1"/>
              <a:t>сложени</a:t>
            </a:r>
            <a:r>
              <a:rPr lang="en-US" dirty="0"/>
              <a:t> </a:t>
            </a:r>
            <a:r>
              <a:rPr lang="en-US" dirty="0" err="1"/>
              <a:t>полисахарид</a:t>
            </a:r>
            <a:r>
              <a:rPr lang="en-US" dirty="0"/>
              <a:t> </a:t>
            </a:r>
            <a:r>
              <a:rPr lang="en-US" dirty="0" err="1"/>
              <a:t>из</a:t>
            </a:r>
            <a:r>
              <a:rPr lang="en-US" dirty="0"/>
              <a:t> </a:t>
            </a:r>
            <a:r>
              <a:rPr lang="en-US" dirty="0" err="1"/>
              <a:t>групе</a:t>
            </a:r>
            <a:r>
              <a:rPr lang="en-US" dirty="0"/>
              <a:t> </a:t>
            </a:r>
            <a:r>
              <a:rPr lang="en-US" dirty="0" err="1"/>
              <a:t>глукозоаминогликана</a:t>
            </a:r>
            <a:r>
              <a:rPr lang="en-US" dirty="0"/>
              <a:t>. </a:t>
            </a:r>
            <a:endParaRPr lang="sr-Latn-RS" dirty="0"/>
          </a:p>
          <a:p>
            <a:r>
              <a:rPr lang="en-US" dirty="0"/>
              <a:t>У </a:t>
            </a:r>
            <a:r>
              <a:rPr lang="en-US" dirty="0" err="1"/>
              <a:t>полимерном</a:t>
            </a:r>
            <a:r>
              <a:rPr lang="en-US" dirty="0"/>
              <a:t> </a:t>
            </a:r>
            <a:r>
              <a:rPr lang="en-US" dirty="0" err="1"/>
              <a:t>ланцу</a:t>
            </a:r>
            <a:r>
              <a:rPr lang="en-US" dirty="0"/>
              <a:t> </a:t>
            </a:r>
            <a:r>
              <a:rPr lang="en-US" dirty="0" err="1"/>
              <a:t>хондроитин-сулфата</a:t>
            </a:r>
            <a:r>
              <a:rPr lang="en-US" dirty="0"/>
              <a:t> </a:t>
            </a:r>
            <a:r>
              <a:rPr lang="en-US" dirty="0" err="1"/>
              <a:t>понављају</a:t>
            </a:r>
            <a:r>
              <a:rPr lang="en-US" dirty="0"/>
              <a:t> </a:t>
            </a:r>
            <a:r>
              <a:rPr lang="en-US" dirty="0" err="1"/>
              <a:t>се</a:t>
            </a:r>
            <a:r>
              <a:rPr lang="en-US" dirty="0"/>
              <a:t> </a:t>
            </a:r>
            <a:r>
              <a:rPr lang="en-US" dirty="0" err="1"/>
              <a:t>дисахаридне</a:t>
            </a:r>
            <a:r>
              <a:rPr lang="en-US" dirty="0"/>
              <a:t> </a:t>
            </a:r>
            <a:r>
              <a:rPr lang="en-US" dirty="0" err="1"/>
              <a:t>јединице</a:t>
            </a:r>
            <a:r>
              <a:rPr lang="en-US" dirty="0"/>
              <a:t> </a:t>
            </a:r>
            <a:r>
              <a:rPr lang="en-US" dirty="0" err="1"/>
              <a:t>састављене</a:t>
            </a:r>
            <a:r>
              <a:rPr lang="en-US" dirty="0"/>
              <a:t> </a:t>
            </a:r>
            <a:r>
              <a:rPr lang="en-US" dirty="0" err="1" smtClean="0"/>
              <a:t>из</a:t>
            </a:r>
            <a:r>
              <a:rPr lang="sr-Cyrl-RS" dirty="0"/>
              <a:t> </a:t>
            </a:r>
            <a:r>
              <a:rPr lang="en-US" dirty="0" smtClean="0"/>
              <a:t>N-</a:t>
            </a:r>
            <a:r>
              <a:rPr lang="en-US" dirty="0" err="1" smtClean="0"/>
              <a:t>aceti</a:t>
            </a:r>
            <a:r>
              <a:rPr lang="en-US" dirty="0" smtClean="0"/>
              <a:t>-</a:t>
            </a:r>
            <a:r>
              <a:rPr lang="en-US" dirty="0" err="1" smtClean="0"/>
              <a:t>galaktozamina</a:t>
            </a:r>
            <a:r>
              <a:rPr lang="en-US" dirty="0" smtClean="0"/>
              <a:t> i </a:t>
            </a:r>
            <a:r>
              <a:rPr lang="en-US" dirty="0" err="1" smtClean="0"/>
              <a:t>glukuronske</a:t>
            </a:r>
            <a:r>
              <a:rPr lang="en-US" dirty="0" smtClean="0"/>
              <a:t> </a:t>
            </a:r>
            <a:r>
              <a:rPr lang="en-US" dirty="0" err="1" smtClean="0"/>
              <a:t>kiseline</a:t>
            </a:r>
            <a:r>
              <a:rPr lang="en-US" dirty="0" smtClean="0"/>
              <a:t>, </a:t>
            </a:r>
            <a:r>
              <a:rPr lang="en-US" dirty="0" err="1" smtClean="0"/>
              <a:t>koje</a:t>
            </a:r>
            <a:r>
              <a:rPr lang="en-US" dirty="0" smtClean="0"/>
              <a:t> </a:t>
            </a:r>
            <a:r>
              <a:rPr lang="en-US" dirty="0" err="1" smtClean="0"/>
              <a:t>su</a:t>
            </a:r>
            <a:r>
              <a:rPr lang="en-US" dirty="0" smtClean="0"/>
              <a:t> </a:t>
            </a:r>
            <a:r>
              <a:rPr lang="en-US" dirty="0" err="1" smtClean="0"/>
              <a:t>medusobno</a:t>
            </a:r>
            <a:r>
              <a:rPr lang="en-US" dirty="0" smtClean="0"/>
              <a:t> </a:t>
            </a:r>
            <a:r>
              <a:rPr lang="en-US" dirty="0" err="1" smtClean="0"/>
              <a:t>vezane</a:t>
            </a:r>
            <a:r>
              <a:rPr lang="en-US" dirty="0" smtClean="0"/>
              <a:t> </a:t>
            </a:r>
            <a:r>
              <a:rPr lang="el-GR" dirty="0" smtClean="0"/>
              <a:t>β-(1,3)- </a:t>
            </a:r>
            <a:r>
              <a:rPr lang="en-US" dirty="0" err="1" smtClean="0"/>
              <a:t>glikozidnim</a:t>
            </a:r>
            <a:r>
              <a:rPr lang="en-US" dirty="0" smtClean="0"/>
              <a:t> </a:t>
            </a:r>
            <a:r>
              <a:rPr lang="en-US" dirty="0" err="1" smtClean="0"/>
              <a:t>vezama</a:t>
            </a:r>
            <a:r>
              <a:rPr lang="en-US" dirty="0" smtClean="0"/>
              <a:t>. </a:t>
            </a:r>
            <a:endParaRPr lang="sr-Latn-RS" dirty="0" smtClean="0"/>
          </a:p>
          <a:p>
            <a:r>
              <a:rPr lang="sr-Cyrl-RS" dirty="0" smtClean="0"/>
              <a:t>Већина молекула </a:t>
            </a:r>
            <a:r>
              <a:rPr lang="en-US" dirty="0" smtClean="0"/>
              <a:t>N-</a:t>
            </a:r>
            <a:r>
              <a:rPr lang="en-US" dirty="0" err="1" smtClean="0"/>
              <a:t>acetil</a:t>
            </a:r>
            <a:r>
              <a:rPr lang="en-US" dirty="0" smtClean="0"/>
              <a:t>-</a:t>
            </a:r>
            <a:r>
              <a:rPr lang="en-US" dirty="0" err="1" smtClean="0"/>
              <a:t>galaktozamina</a:t>
            </a:r>
            <a:r>
              <a:rPr lang="en-US" dirty="0" smtClean="0"/>
              <a:t> je </a:t>
            </a:r>
            <a:r>
              <a:rPr lang="sr-Cyrl-RS" dirty="0" smtClean="0"/>
              <a:t>у</a:t>
            </a:r>
            <a:r>
              <a:rPr lang="en-US" dirty="0" smtClean="0"/>
              <a:t> </a:t>
            </a:r>
            <a:r>
              <a:rPr lang="sr-Cyrl-RS" dirty="0" smtClean="0"/>
              <a:t>положају</a:t>
            </a:r>
            <a:r>
              <a:rPr lang="en-US" dirty="0" smtClean="0"/>
              <a:t> 6 </a:t>
            </a:r>
            <a:r>
              <a:rPr lang="sr-Cyrl-RS" dirty="0" smtClean="0"/>
              <a:t>естерификована сумпорном киселином</a:t>
            </a:r>
            <a:r>
              <a:rPr lang="en-US" dirty="0" smtClean="0"/>
              <a:t>. </a:t>
            </a:r>
            <a:endParaRPr lang="sr-Latn-RS" dirty="0" smtClean="0"/>
          </a:p>
          <a:p>
            <a:pPr lvl="0"/>
            <a:r>
              <a:rPr lang="en-US" b="1" dirty="0"/>
              <a:t>У </a:t>
            </a:r>
            <a:r>
              <a:rPr lang="en-US" b="1" dirty="0" err="1"/>
              <a:t>комерцијалним</a:t>
            </a:r>
            <a:r>
              <a:rPr lang="en-US" b="1" dirty="0"/>
              <a:t> </a:t>
            </a:r>
            <a:r>
              <a:rPr lang="en-US" b="1" dirty="0" err="1"/>
              <a:t>производима</a:t>
            </a:r>
            <a:r>
              <a:rPr lang="en-US" b="1" dirty="0"/>
              <a:t> </a:t>
            </a:r>
            <a:r>
              <a:rPr lang="en-US" b="1" dirty="0" err="1"/>
              <a:t>хондроитин-сулфат</a:t>
            </a:r>
            <a:r>
              <a:rPr lang="en-US" b="1" dirty="0"/>
              <a:t> </a:t>
            </a:r>
            <a:r>
              <a:rPr lang="en-US" b="1" dirty="0" err="1"/>
              <a:t>је</a:t>
            </a:r>
            <a:r>
              <a:rPr lang="en-US" b="1" dirty="0"/>
              <a:t> </a:t>
            </a:r>
            <a:r>
              <a:rPr lang="en-US" b="1" dirty="0" err="1"/>
              <a:t>обицно</a:t>
            </a:r>
            <a:r>
              <a:rPr lang="en-US" b="1" dirty="0"/>
              <a:t> </a:t>
            </a:r>
            <a:r>
              <a:rPr lang="en-US" b="1" dirty="0" err="1"/>
              <a:t>природног</a:t>
            </a:r>
            <a:r>
              <a:rPr lang="en-US" b="1" dirty="0"/>
              <a:t> </a:t>
            </a:r>
            <a:r>
              <a:rPr lang="en-US" b="1" dirty="0" err="1"/>
              <a:t>порекла</a:t>
            </a:r>
            <a:r>
              <a:rPr lang="en-US" b="1" dirty="0"/>
              <a:t>, </a:t>
            </a:r>
            <a:r>
              <a:rPr lang="en-US" b="1" dirty="0" err="1"/>
              <a:t>изолован</a:t>
            </a:r>
            <a:r>
              <a:rPr lang="en-US" b="1" dirty="0"/>
              <a:t> </a:t>
            </a:r>
            <a:r>
              <a:rPr lang="en-US" b="1" dirty="0" err="1"/>
              <a:t>из</a:t>
            </a:r>
            <a:r>
              <a:rPr lang="en-US" b="1" dirty="0"/>
              <a:t> </a:t>
            </a:r>
            <a:r>
              <a:rPr lang="en-US" b="1" dirty="0" err="1"/>
              <a:t>животињске</a:t>
            </a:r>
            <a:r>
              <a:rPr lang="en-US" b="1" dirty="0"/>
              <a:t> </a:t>
            </a:r>
            <a:r>
              <a:rPr lang="en-US" b="1" dirty="0" err="1"/>
              <a:t>хрскавице</a:t>
            </a:r>
            <a:r>
              <a:rPr lang="en-US" b="1" dirty="0"/>
              <a:t> </a:t>
            </a:r>
            <a:r>
              <a:rPr lang="en-US" b="1" dirty="0" err="1"/>
              <a:t>или</a:t>
            </a:r>
            <a:r>
              <a:rPr lang="en-US" b="1" dirty="0"/>
              <a:t> </a:t>
            </a:r>
            <a:r>
              <a:rPr lang="en-US" b="1" dirty="0" err="1"/>
              <a:t>из</a:t>
            </a:r>
            <a:r>
              <a:rPr lang="en-US" b="1" dirty="0"/>
              <a:t> </a:t>
            </a:r>
            <a:r>
              <a:rPr lang="en-US" b="1" dirty="0" err="1"/>
              <a:t>хрскавице</a:t>
            </a:r>
            <a:r>
              <a:rPr lang="en-US" b="1" dirty="0"/>
              <a:t> </a:t>
            </a:r>
            <a:r>
              <a:rPr lang="en-US" b="1" dirty="0" err="1"/>
              <a:t>ајкуле</a:t>
            </a:r>
            <a:r>
              <a:rPr lang="en-US" b="1" dirty="0" smtClean="0"/>
              <a:t>.</a:t>
            </a:r>
            <a:endParaRPr lang="sr-Latn-RS" dirty="0"/>
          </a:p>
        </p:txBody>
      </p:sp>
    </p:spTree>
    <p:extLst>
      <p:ext uri="{BB962C8B-B14F-4D97-AF65-F5344CB8AC3E}">
        <p14:creationId xmlns:p14="http://schemas.microsoft.com/office/powerpoint/2010/main" val="12359280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76672"/>
            <a:ext cx="9144000" cy="6381328"/>
          </a:xfrm>
        </p:spPr>
        <p:txBody>
          <a:bodyPr>
            <a:normAutofit fontScale="77500" lnSpcReduction="20000"/>
          </a:bodyPr>
          <a:lstStyle/>
          <a:p>
            <a:pPr lvl="0"/>
            <a:r>
              <a:rPr lang="en-US" b="1" dirty="0" err="1"/>
              <a:t>Стабилност</a:t>
            </a:r>
            <a:r>
              <a:rPr lang="en-US" b="1" dirty="0"/>
              <a:t> – </a:t>
            </a:r>
            <a:r>
              <a:rPr lang="en-US" b="1" dirty="0" err="1"/>
              <a:t>Хондроитин-сулфат</a:t>
            </a:r>
            <a:r>
              <a:rPr lang="en-US" b="1" dirty="0"/>
              <a:t> </a:t>
            </a:r>
            <a:r>
              <a:rPr lang="en-US" b="1" dirty="0" err="1"/>
              <a:t>је</a:t>
            </a:r>
            <a:r>
              <a:rPr lang="en-US" b="1" dirty="0"/>
              <a:t> </a:t>
            </a:r>
            <a:r>
              <a:rPr lang="en-US" b="1" dirty="0" err="1"/>
              <a:t>стабилан</a:t>
            </a:r>
            <a:r>
              <a:rPr lang="en-US" b="1" dirty="0"/>
              <a:t> </a:t>
            </a:r>
            <a:r>
              <a:rPr lang="en-US" b="1" dirty="0" err="1"/>
              <a:t>под</a:t>
            </a:r>
            <a:r>
              <a:rPr lang="en-US" b="1" dirty="0"/>
              <a:t> </a:t>
            </a:r>
            <a:r>
              <a:rPr lang="en-US" b="1" dirty="0" err="1" smtClean="0"/>
              <a:t>уоби</a:t>
            </a:r>
            <a:r>
              <a:rPr lang="sr-Cyrl-RS" b="1" dirty="0" smtClean="0"/>
              <a:t>ч</a:t>
            </a:r>
            <a:r>
              <a:rPr lang="en-US" b="1" dirty="0" err="1" smtClean="0"/>
              <a:t>ајеним</a:t>
            </a:r>
            <a:r>
              <a:rPr lang="en-US" b="1" dirty="0" smtClean="0"/>
              <a:t> </a:t>
            </a:r>
            <a:r>
              <a:rPr lang="en-US" b="1" dirty="0" err="1"/>
              <a:t>условима</a:t>
            </a:r>
            <a:r>
              <a:rPr lang="en-US" b="1" dirty="0"/>
              <a:t> </a:t>
            </a:r>
            <a:r>
              <a:rPr lang="sr-Cyrl-RS" b="1" dirty="0" err="1"/>
              <a:t>ч</a:t>
            </a:r>
            <a:r>
              <a:rPr lang="en-US" b="1" dirty="0" err="1" smtClean="0"/>
              <a:t>увања</a:t>
            </a:r>
            <a:r>
              <a:rPr lang="en-US" b="1" dirty="0"/>
              <a:t>.</a:t>
            </a:r>
            <a:endParaRPr lang="sr-Latn-RS" dirty="0"/>
          </a:p>
          <a:p>
            <a:pPr lvl="0"/>
            <a:r>
              <a:rPr lang="en-US" b="1" dirty="0" err="1"/>
              <a:t>Намирнице</a:t>
            </a:r>
            <a:r>
              <a:rPr lang="en-US" b="1" dirty="0"/>
              <a:t> </a:t>
            </a:r>
            <a:r>
              <a:rPr lang="en-US" b="1" dirty="0" err="1"/>
              <a:t>које</a:t>
            </a:r>
            <a:r>
              <a:rPr lang="en-US" b="1" dirty="0"/>
              <a:t> </a:t>
            </a:r>
            <a:r>
              <a:rPr lang="en-US" b="1" dirty="0" err="1"/>
              <a:t>садрже</a:t>
            </a:r>
            <a:r>
              <a:rPr lang="en-US" b="1" dirty="0"/>
              <a:t> </a:t>
            </a:r>
            <a:r>
              <a:rPr lang="en-US" b="1" dirty="0" err="1"/>
              <a:t>хондроитин-сулфат</a:t>
            </a:r>
            <a:r>
              <a:rPr lang="en-US" b="1" dirty="0"/>
              <a:t> – </a:t>
            </a:r>
            <a:r>
              <a:rPr lang="en-US" b="1" dirty="0" err="1"/>
              <a:t>Хондроитин-сулфат</a:t>
            </a:r>
            <a:r>
              <a:rPr lang="en-US" b="1" dirty="0"/>
              <a:t> </a:t>
            </a:r>
            <a:r>
              <a:rPr lang="en-US" b="1" dirty="0" err="1"/>
              <a:t>се</a:t>
            </a:r>
            <a:r>
              <a:rPr lang="en-US" b="1" dirty="0"/>
              <a:t> </a:t>
            </a:r>
            <a:r>
              <a:rPr lang="en-US" b="1" dirty="0" err="1"/>
              <a:t>налази</a:t>
            </a:r>
            <a:r>
              <a:rPr lang="en-US" b="1" dirty="0"/>
              <a:t> у </a:t>
            </a:r>
            <a:r>
              <a:rPr lang="en-US" b="1" dirty="0" err="1"/>
              <a:t>хрскавици</a:t>
            </a:r>
            <a:r>
              <a:rPr lang="en-US" b="1" dirty="0"/>
              <a:t> </a:t>
            </a:r>
            <a:r>
              <a:rPr lang="en-US" b="1" dirty="0" err="1"/>
              <a:t>животиња</a:t>
            </a:r>
            <a:r>
              <a:rPr lang="en-US" b="1" dirty="0"/>
              <a:t> и </a:t>
            </a:r>
            <a:r>
              <a:rPr lang="en-US" b="1" dirty="0" err="1"/>
              <a:t>риба</a:t>
            </a:r>
            <a:r>
              <a:rPr lang="en-US" b="1" dirty="0"/>
              <a:t>. </a:t>
            </a:r>
            <a:r>
              <a:rPr lang="en-US" b="1" dirty="0" err="1"/>
              <a:t>Хрскавица</a:t>
            </a:r>
            <a:r>
              <a:rPr lang="en-US" b="1" dirty="0"/>
              <a:t> </a:t>
            </a:r>
            <a:r>
              <a:rPr lang="en-US" b="1" dirty="0" err="1"/>
              <a:t>риба</a:t>
            </a:r>
            <a:r>
              <a:rPr lang="en-US" b="1" dirty="0"/>
              <a:t> и </a:t>
            </a:r>
            <a:r>
              <a:rPr lang="en-US" b="1" dirty="0" err="1"/>
              <a:t>ајкуле</a:t>
            </a:r>
            <a:r>
              <a:rPr lang="en-US" b="1" dirty="0"/>
              <a:t> </a:t>
            </a:r>
            <a:r>
              <a:rPr lang="en-US" b="1" dirty="0" err="1"/>
              <a:t>садржи</a:t>
            </a:r>
            <a:r>
              <a:rPr lang="en-US" b="1" dirty="0"/>
              <a:t> </a:t>
            </a:r>
            <a:r>
              <a:rPr lang="en-US" b="1" dirty="0" err="1"/>
              <a:t>хонроитин-сулфат</a:t>
            </a:r>
            <a:r>
              <a:rPr lang="en-US" b="1" dirty="0"/>
              <a:t> </a:t>
            </a:r>
            <a:r>
              <a:rPr lang="en-US" b="1" dirty="0" err="1" smtClean="0"/>
              <a:t>Цe</a:t>
            </a:r>
            <a:r>
              <a:rPr lang="en-US" b="1" dirty="0" smtClean="0"/>
              <a:t> </a:t>
            </a:r>
            <a:r>
              <a:rPr lang="en-US" b="1" dirty="0" err="1"/>
              <a:t>који</a:t>
            </a:r>
            <a:r>
              <a:rPr lang="en-US" b="1" dirty="0"/>
              <a:t> </a:t>
            </a:r>
            <a:r>
              <a:rPr lang="en-US" b="1" dirty="0" err="1"/>
              <a:t>је</a:t>
            </a:r>
            <a:r>
              <a:rPr lang="en-US" b="1" dirty="0"/>
              <a:t> </a:t>
            </a:r>
            <a:r>
              <a:rPr lang="en-US" b="1" dirty="0" err="1"/>
              <a:t>присутан</a:t>
            </a:r>
            <a:r>
              <a:rPr lang="en-US" b="1" dirty="0"/>
              <a:t> и у </a:t>
            </a:r>
            <a:r>
              <a:rPr lang="en-US" b="1" dirty="0" err="1"/>
              <a:t>хуманој</a:t>
            </a:r>
            <a:r>
              <a:rPr lang="en-US" b="1" dirty="0"/>
              <a:t> </a:t>
            </a:r>
            <a:r>
              <a:rPr lang="en-US" b="1" dirty="0" err="1"/>
              <a:t>хрскавици</a:t>
            </a:r>
            <a:r>
              <a:rPr lang="en-US" b="1" dirty="0"/>
              <a:t>.</a:t>
            </a:r>
            <a:endParaRPr lang="sr-Latn-RS" dirty="0"/>
          </a:p>
          <a:p>
            <a:pPr lvl="0"/>
            <a:r>
              <a:rPr lang="en-US" b="1" dirty="0" err="1"/>
              <a:t>Физиолошки</a:t>
            </a:r>
            <a:r>
              <a:rPr lang="en-US" b="1" dirty="0"/>
              <a:t> </a:t>
            </a:r>
            <a:r>
              <a:rPr lang="en-US" b="1" dirty="0" err="1"/>
              <a:t>ефекти</a:t>
            </a:r>
            <a:r>
              <a:rPr lang="en-US" b="1" dirty="0"/>
              <a:t> </a:t>
            </a:r>
            <a:r>
              <a:rPr lang="en-US" b="1" dirty="0" err="1"/>
              <a:t>хондроитин-сулфата</a:t>
            </a:r>
            <a:r>
              <a:rPr lang="en-US" b="1" dirty="0"/>
              <a:t> – </a:t>
            </a:r>
            <a:r>
              <a:rPr lang="en-US" b="1" dirty="0" err="1"/>
              <a:t>Ову</a:t>
            </a:r>
            <a:r>
              <a:rPr lang="en-US" b="1" dirty="0"/>
              <a:t> </a:t>
            </a:r>
            <a:r>
              <a:rPr lang="en-US" b="1" dirty="0" err="1"/>
              <a:t>супстанцу</a:t>
            </a:r>
            <a:r>
              <a:rPr lang="en-US" b="1" dirty="0"/>
              <a:t> </a:t>
            </a:r>
            <a:r>
              <a:rPr lang="en-US" b="1" dirty="0" err="1"/>
              <a:t>код</a:t>
            </a:r>
            <a:r>
              <a:rPr lang="en-US" b="1" dirty="0"/>
              <a:t> </a:t>
            </a:r>
            <a:r>
              <a:rPr lang="sr-Cyrl-RS" b="1" dirty="0" err="1"/>
              <a:t>ч</a:t>
            </a:r>
            <a:r>
              <a:rPr lang="en-US" b="1" dirty="0" err="1" smtClean="0"/>
              <a:t>овека</a:t>
            </a:r>
            <a:r>
              <a:rPr lang="en-US" b="1" dirty="0" smtClean="0"/>
              <a:t> </a:t>
            </a:r>
            <a:r>
              <a:rPr lang="en-US" b="1" dirty="0" err="1" smtClean="0"/>
              <a:t>најве</a:t>
            </a:r>
            <a:r>
              <a:rPr lang="sr-Cyrl-RS" b="1" dirty="0" smtClean="0"/>
              <a:t>ћ</a:t>
            </a:r>
            <a:r>
              <a:rPr lang="en-US" b="1" dirty="0" err="1" smtClean="0"/>
              <a:t>им</a:t>
            </a:r>
            <a:r>
              <a:rPr lang="en-US" b="1" dirty="0" smtClean="0"/>
              <a:t> </a:t>
            </a:r>
            <a:r>
              <a:rPr lang="en-US" b="1" dirty="0" err="1"/>
              <a:t>делом</a:t>
            </a:r>
            <a:r>
              <a:rPr lang="en-US" b="1" dirty="0"/>
              <a:t> </a:t>
            </a:r>
            <a:r>
              <a:rPr lang="en-US" b="1" dirty="0" err="1"/>
              <a:t>синтетишу</a:t>
            </a:r>
            <a:r>
              <a:rPr lang="en-US" b="1" dirty="0"/>
              <a:t> </a:t>
            </a:r>
            <a:r>
              <a:rPr lang="en-US" b="1" dirty="0" err="1"/>
              <a:t>хондроцити</a:t>
            </a:r>
            <a:r>
              <a:rPr lang="en-US" b="1" dirty="0"/>
              <a:t> </a:t>
            </a:r>
            <a:r>
              <a:rPr lang="en-US" b="1" dirty="0" err="1"/>
              <a:t>дугих</a:t>
            </a:r>
            <a:r>
              <a:rPr lang="en-US" b="1" dirty="0"/>
              <a:t> </a:t>
            </a:r>
            <a:r>
              <a:rPr lang="en-US" b="1" dirty="0" err="1"/>
              <a:t>костију</a:t>
            </a:r>
            <a:r>
              <a:rPr lang="en-US" b="1" dirty="0"/>
              <a:t>, </a:t>
            </a:r>
            <a:r>
              <a:rPr lang="en-US" b="1" dirty="0" err="1" smtClean="0"/>
              <a:t>угра</a:t>
            </a:r>
            <a:r>
              <a:rPr lang="sr-Cyrl-RS" b="1" dirty="0" smtClean="0"/>
              <a:t>ђ</a:t>
            </a:r>
            <a:r>
              <a:rPr lang="en-US" b="1" dirty="0" err="1" smtClean="0"/>
              <a:t>ују</a:t>
            </a:r>
            <a:r>
              <a:rPr lang="en-US" b="1" dirty="0" smtClean="0"/>
              <a:t> </a:t>
            </a:r>
            <a:r>
              <a:rPr lang="en-US" b="1" dirty="0"/>
              <a:t>у </a:t>
            </a:r>
            <a:r>
              <a:rPr lang="en-US" b="1" dirty="0" err="1"/>
              <a:t>сложене</a:t>
            </a:r>
            <a:r>
              <a:rPr lang="en-US" b="1" dirty="0"/>
              <a:t> </a:t>
            </a:r>
            <a:r>
              <a:rPr lang="en-US" b="1" dirty="0" err="1"/>
              <a:t>протеогликане</a:t>
            </a:r>
            <a:r>
              <a:rPr lang="en-US" b="1" dirty="0"/>
              <a:t> и </a:t>
            </a:r>
            <a:r>
              <a:rPr lang="en-US" b="1" dirty="0" err="1"/>
              <a:t>екскретују</a:t>
            </a:r>
            <a:r>
              <a:rPr lang="en-US" b="1" dirty="0"/>
              <a:t> у </a:t>
            </a:r>
            <a:r>
              <a:rPr lang="en-US" b="1" dirty="0" err="1"/>
              <a:t>екстрацелуларни</a:t>
            </a:r>
            <a:r>
              <a:rPr lang="en-US" b="1" dirty="0"/>
              <a:t> </a:t>
            </a:r>
            <a:r>
              <a:rPr lang="en-US" b="1" dirty="0" err="1"/>
              <a:t>матрикс</a:t>
            </a:r>
            <a:r>
              <a:rPr lang="en-US" b="1" dirty="0"/>
              <a:t> </a:t>
            </a:r>
            <a:r>
              <a:rPr lang="en-US" b="1" dirty="0" err="1"/>
              <a:t>костију</a:t>
            </a:r>
            <a:r>
              <a:rPr lang="en-US" b="1" dirty="0"/>
              <a:t>. </a:t>
            </a:r>
            <a:r>
              <a:rPr lang="en-US" b="1" dirty="0" err="1"/>
              <a:t>Хондроитин-сулфат</a:t>
            </a:r>
            <a:r>
              <a:rPr lang="en-US" b="1" dirty="0"/>
              <a:t> </a:t>
            </a:r>
            <a:r>
              <a:rPr lang="en-US" b="1" dirty="0" err="1"/>
              <a:t>је</a:t>
            </a:r>
            <a:r>
              <a:rPr lang="en-US" b="1" dirty="0"/>
              <a:t> </a:t>
            </a:r>
            <a:r>
              <a:rPr lang="en-US" b="1" dirty="0" err="1"/>
              <a:t>неопходан</a:t>
            </a:r>
            <a:r>
              <a:rPr lang="en-US" b="1" dirty="0"/>
              <a:t> </a:t>
            </a:r>
            <a:r>
              <a:rPr lang="en-US" b="1" dirty="0" err="1" smtClean="0"/>
              <a:t>за</a:t>
            </a:r>
            <a:r>
              <a:rPr lang="sr-Cyrl-RS" b="1" dirty="0" smtClean="0"/>
              <a:t> </a:t>
            </a:r>
            <a:r>
              <a:rPr lang="en-US" b="1" dirty="0" err="1" smtClean="0"/>
              <a:t>одржавање</a:t>
            </a:r>
            <a:r>
              <a:rPr lang="en-US" b="1" dirty="0" smtClean="0"/>
              <a:t> </a:t>
            </a:r>
            <a:r>
              <a:rPr lang="en-US" b="1" dirty="0" err="1"/>
              <a:t>структурног</a:t>
            </a:r>
            <a:r>
              <a:rPr lang="en-US" b="1" dirty="0"/>
              <a:t> </a:t>
            </a:r>
            <a:r>
              <a:rPr lang="en-US" b="1" dirty="0" err="1"/>
              <a:t>интегритета</a:t>
            </a:r>
            <a:r>
              <a:rPr lang="en-US" b="1" dirty="0"/>
              <a:t> </a:t>
            </a:r>
            <a:r>
              <a:rPr lang="en-US" b="1" dirty="0" err="1"/>
              <a:t>ткива</a:t>
            </a:r>
            <a:r>
              <a:rPr lang="en-US" b="1" dirty="0"/>
              <a:t>, </a:t>
            </a:r>
            <a:r>
              <a:rPr lang="en-US" b="1" dirty="0" err="1"/>
              <a:t>пре</a:t>
            </a:r>
            <a:r>
              <a:rPr lang="en-US" b="1" dirty="0"/>
              <a:t> </a:t>
            </a:r>
            <a:r>
              <a:rPr lang="en-US" b="1" dirty="0" err="1"/>
              <a:t>свега</a:t>
            </a:r>
            <a:r>
              <a:rPr lang="en-US" b="1" dirty="0"/>
              <a:t> </a:t>
            </a:r>
            <a:r>
              <a:rPr lang="en-US" b="1" dirty="0" err="1"/>
              <a:t>коже</a:t>
            </a:r>
            <a:r>
              <a:rPr lang="en-US" b="1" dirty="0"/>
              <a:t> и </a:t>
            </a:r>
            <a:r>
              <a:rPr lang="en-US" b="1" dirty="0" err="1"/>
              <a:t>хрскавице</a:t>
            </a:r>
            <a:r>
              <a:rPr lang="en-US" b="1" dirty="0"/>
              <a:t>. </a:t>
            </a:r>
            <a:r>
              <a:rPr lang="en-US" b="1" dirty="0" err="1"/>
              <a:t>Присуство</a:t>
            </a:r>
            <a:r>
              <a:rPr lang="en-US" b="1" dirty="0"/>
              <a:t> </a:t>
            </a:r>
            <a:r>
              <a:rPr lang="en-US" b="1" dirty="0" err="1"/>
              <a:t>сулфатних</a:t>
            </a:r>
            <a:r>
              <a:rPr lang="en-US" b="1" dirty="0"/>
              <a:t> </a:t>
            </a:r>
            <a:r>
              <a:rPr lang="en-US" b="1" dirty="0" err="1"/>
              <a:t>група</a:t>
            </a:r>
            <a:r>
              <a:rPr lang="en-US" b="1" dirty="0"/>
              <a:t> </a:t>
            </a:r>
            <a:r>
              <a:rPr lang="en-US" b="1" dirty="0" err="1"/>
              <a:t>омогуцава</a:t>
            </a:r>
            <a:r>
              <a:rPr lang="en-US" b="1" dirty="0"/>
              <a:t> </a:t>
            </a:r>
            <a:r>
              <a:rPr lang="en-US" b="1" dirty="0" err="1"/>
              <a:t>резистенцију</a:t>
            </a:r>
            <a:r>
              <a:rPr lang="en-US" b="1" dirty="0"/>
              <a:t> </a:t>
            </a:r>
            <a:r>
              <a:rPr lang="en-US" b="1" dirty="0" err="1"/>
              <a:t>хрскавице</a:t>
            </a:r>
            <a:r>
              <a:rPr lang="en-US" b="1" dirty="0"/>
              <a:t> </a:t>
            </a:r>
            <a:r>
              <a:rPr lang="en-US" b="1" dirty="0" err="1"/>
              <a:t>на</a:t>
            </a:r>
            <a:r>
              <a:rPr lang="en-US" b="1" dirty="0"/>
              <a:t> </a:t>
            </a:r>
            <a:r>
              <a:rPr lang="en-US" b="1" dirty="0" err="1"/>
              <a:t>притисак</a:t>
            </a:r>
            <a:r>
              <a:rPr lang="en-US" b="1" dirty="0"/>
              <a:t>. </a:t>
            </a:r>
            <a:r>
              <a:rPr lang="en-US" b="1" dirty="0" err="1"/>
              <a:t>Дефицит</a:t>
            </a:r>
            <a:r>
              <a:rPr lang="en-US" b="1" dirty="0"/>
              <a:t> </a:t>
            </a:r>
            <a:r>
              <a:rPr lang="en-US" b="1" dirty="0" err="1"/>
              <a:t>хондроитин-сулфата</a:t>
            </a:r>
            <a:r>
              <a:rPr lang="en-US" b="1" dirty="0"/>
              <a:t> у </a:t>
            </a:r>
            <a:r>
              <a:rPr lang="en-US" b="1" dirty="0" err="1"/>
              <a:t>хрскавици</a:t>
            </a:r>
            <a:r>
              <a:rPr lang="en-US" b="1" dirty="0"/>
              <a:t> </a:t>
            </a:r>
            <a:r>
              <a:rPr lang="en-US" b="1" dirty="0" err="1"/>
              <a:t>је</a:t>
            </a:r>
            <a:r>
              <a:rPr lang="en-US" b="1" dirty="0"/>
              <a:t> </a:t>
            </a:r>
            <a:r>
              <a:rPr lang="en-US" b="1" dirty="0" err="1"/>
              <a:t>повезан</a:t>
            </a:r>
            <a:r>
              <a:rPr lang="en-US" b="1" dirty="0"/>
              <a:t> </a:t>
            </a:r>
            <a:r>
              <a:rPr lang="en-US" b="1" dirty="0" err="1"/>
              <a:t>са</a:t>
            </a:r>
            <a:r>
              <a:rPr lang="en-US" b="1" dirty="0"/>
              <a:t> </a:t>
            </a:r>
            <a:r>
              <a:rPr lang="en-US" b="1" dirty="0" err="1"/>
              <a:t>појавом</a:t>
            </a:r>
            <a:r>
              <a:rPr lang="en-US" b="1" dirty="0"/>
              <a:t> </a:t>
            </a:r>
            <a:r>
              <a:rPr lang="en-US" b="1" dirty="0" err="1"/>
              <a:t>остеоартритиса</a:t>
            </a:r>
            <a:r>
              <a:rPr lang="en-US" b="1" dirty="0"/>
              <a:t>. </a:t>
            </a:r>
            <a:endParaRPr lang="sr-Cyrl-RS" b="1" dirty="0" smtClean="0"/>
          </a:p>
          <a:p>
            <a:pPr lvl="0"/>
            <a:r>
              <a:rPr lang="en-US" b="1" dirty="0" err="1" smtClean="0"/>
              <a:t>Хондроитин-сулфат</a:t>
            </a:r>
            <a:r>
              <a:rPr lang="en-US" b="1" dirty="0" smtClean="0"/>
              <a:t> </a:t>
            </a:r>
            <a:r>
              <a:rPr lang="en-US" b="1" dirty="0" err="1" smtClean="0"/>
              <a:t>тако</a:t>
            </a:r>
            <a:r>
              <a:rPr lang="sr-Cyrl-RS" b="1" dirty="0" smtClean="0"/>
              <a:t>ђ</a:t>
            </a:r>
            <a:r>
              <a:rPr lang="en-US" b="1" dirty="0" smtClean="0"/>
              <a:t>е </a:t>
            </a:r>
            <a:r>
              <a:rPr lang="en-US" b="1" dirty="0" err="1"/>
              <a:t>ступа</a:t>
            </a:r>
            <a:r>
              <a:rPr lang="en-US" b="1" dirty="0"/>
              <a:t> у </a:t>
            </a:r>
            <a:r>
              <a:rPr lang="en-US" b="1" dirty="0" err="1"/>
              <a:t>интеракцију</a:t>
            </a:r>
            <a:r>
              <a:rPr lang="en-US" b="1" dirty="0"/>
              <a:t> </a:t>
            </a:r>
            <a:r>
              <a:rPr lang="en-US" b="1" dirty="0" err="1"/>
              <a:t>са</a:t>
            </a:r>
            <a:r>
              <a:rPr lang="en-US" b="1" dirty="0"/>
              <a:t> </a:t>
            </a:r>
            <a:r>
              <a:rPr lang="en-US" b="1" dirty="0" err="1"/>
              <a:t>протеинима</a:t>
            </a:r>
            <a:r>
              <a:rPr lang="en-US" b="1" dirty="0"/>
              <a:t> </a:t>
            </a:r>
            <a:r>
              <a:rPr lang="sr-Cyrl-RS" b="1" dirty="0" err="1"/>
              <a:t>ч</a:t>
            </a:r>
            <a:r>
              <a:rPr lang="en-US" b="1" dirty="0" err="1" smtClean="0"/>
              <a:t>име</a:t>
            </a:r>
            <a:r>
              <a:rPr lang="en-US" b="1" dirty="0" smtClean="0"/>
              <a:t> </a:t>
            </a:r>
            <a:r>
              <a:rPr lang="en-US" b="1" dirty="0" err="1"/>
              <a:t>регулише</a:t>
            </a:r>
            <a:r>
              <a:rPr lang="en-US" b="1" dirty="0"/>
              <a:t> </a:t>
            </a:r>
            <a:r>
              <a:rPr lang="en-US" b="1" dirty="0" err="1"/>
              <a:t>бројне</a:t>
            </a:r>
            <a:r>
              <a:rPr lang="en-US" b="1" dirty="0"/>
              <a:t> </a:t>
            </a:r>
            <a:r>
              <a:rPr lang="sr-Cyrl-RS" b="1" dirty="0" err="1"/>
              <a:t>ћ</a:t>
            </a:r>
            <a:r>
              <a:rPr lang="en-US" b="1" dirty="0" err="1" smtClean="0"/>
              <a:t>елијске</a:t>
            </a:r>
            <a:r>
              <a:rPr lang="en-US" b="1" dirty="0" smtClean="0"/>
              <a:t> </a:t>
            </a:r>
            <a:r>
              <a:rPr lang="en-US" b="1" dirty="0" err="1"/>
              <a:t>активности</a:t>
            </a:r>
            <a:r>
              <a:rPr lang="en-US" b="1" dirty="0"/>
              <a:t>. </a:t>
            </a:r>
            <a:r>
              <a:rPr lang="en-US" b="1" dirty="0" err="1"/>
              <a:t>Сматра</a:t>
            </a:r>
            <a:r>
              <a:rPr lang="en-US" b="1" dirty="0"/>
              <a:t> </a:t>
            </a:r>
            <a:r>
              <a:rPr lang="en-US" b="1" dirty="0" err="1"/>
              <a:t>се</a:t>
            </a:r>
            <a:r>
              <a:rPr lang="en-US" b="1" dirty="0"/>
              <a:t> </a:t>
            </a:r>
            <a:r>
              <a:rPr lang="en-US" b="1" dirty="0" err="1"/>
              <a:t>да</a:t>
            </a:r>
            <a:r>
              <a:rPr lang="en-US" b="1" dirty="0"/>
              <a:t> </a:t>
            </a:r>
            <a:r>
              <a:rPr lang="en-US" b="1" dirty="0" err="1"/>
              <a:t>сам</a:t>
            </a:r>
            <a:r>
              <a:rPr lang="en-US" b="1" dirty="0"/>
              <a:t> (у </a:t>
            </a:r>
            <a:r>
              <a:rPr lang="en-US" b="1" dirty="0" err="1" smtClean="0"/>
              <a:t>коли</a:t>
            </a:r>
            <a:r>
              <a:rPr lang="sr-Cyrl-RS" b="1" dirty="0" smtClean="0"/>
              <a:t>ч</a:t>
            </a:r>
            <a:r>
              <a:rPr lang="en-US" b="1" dirty="0" err="1" smtClean="0"/>
              <a:t>ини</a:t>
            </a:r>
            <a:r>
              <a:rPr lang="en-US" b="1" dirty="0" smtClean="0"/>
              <a:t> </a:t>
            </a:r>
            <a:r>
              <a:rPr lang="en-US" b="1" dirty="0" err="1"/>
              <a:t>од</a:t>
            </a:r>
            <a:r>
              <a:rPr lang="en-US" b="1" dirty="0"/>
              <a:t> 1200 </a:t>
            </a:r>
            <a:r>
              <a:rPr lang="en-US" b="1" dirty="0" smtClean="0"/>
              <a:t>mg </a:t>
            </a:r>
            <a:r>
              <a:rPr lang="en-US" b="1" dirty="0" err="1"/>
              <a:t>дневно</a:t>
            </a:r>
            <a:r>
              <a:rPr lang="en-US" b="1" dirty="0"/>
              <a:t>) </a:t>
            </a:r>
            <a:r>
              <a:rPr lang="en-US" b="1" dirty="0" err="1"/>
              <a:t>или</a:t>
            </a:r>
            <a:r>
              <a:rPr lang="en-US" b="1" dirty="0"/>
              <a:t> у </a:t>
            </a:r>
            <a:r>
              <a:rPr lang="en-US" b="1" dirty="0" err="1"/>
              <a:t>комбинацији</a:t>
            </a:r>
            <a:r>
              <a:rPr lang="en-US" b="1" dirty="0"/>
              <a:t> </a:t>
            </a:r>
            <a:r>
              <a:rPr lang="en-US" b="1" dirty="0" err="1"/>
              <a:t>са</a:t>
            </a:r>
            <a:r>
              <a:rPr lang="en-US" b="1" dirty="0"/>
              <a:t> </a:t>
            </a:r>
            <a:r>
              <a:rPr lang="en-US" b="1" dirty="0" err="1"/>
              <a:t>глукозамином</a:t>
            </a:r>
            <a:r>
              <a:rPr lang="en-US" b="1" dirty="0"/>
              <a:t> </a:t>
            </a:r>
            <a:r>
              <a:rPr lang="en-US" b="1" dirty="0" err="1"/>
              <a:t>делује</a:t>
            </a:r>
            <a:r>
              <a:rPr lang="en-US" b="1" dirty="0"/>
              <a:t> </a:t>
            </a:r>
            <a:r>
              <a:rPr lang="en-US" b="1" dirty="0" err="1"/>
              <a:t>остеопротективно</a:t>
            </a:r>
            <a:r>
              <a:rPr lang="en-US" b="1" dirty="0"/>
              <a:t>.</a:t>
            </a:r>
            <a:endParaRPr lang="sr-Latn-RS" dirty="0"/>
          </a:p>
          <a:p>
            <a:endParaRPr lang="sr-Latn-RS" dirty="0"/>
          </a:p>
          <a:p>
            <a:endParaRPr lang="en-US" dirty="0"/>
          </a:p>
        </p:txBody>
      </p:sp>
    </p:spTree>
    <p:extLst>
      <p:ext uri="{BB962C8B-B14F-4D97-AF65-F5344CB8AC3E}">
        <p14:creationId xmlns:p14="http://schemas.microsoft.com/office/powerpoint/2010/main" val="40477846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10000"/>
          </a:bodyPr>
          <a:lstStyle/>
          <a:p>
            <a:pPr lvl="0"/>
            <a:r>
              <a:rPr lang="en-US" b="1" dirty="0" err="1"/>
              <a:t>Дневне</a:t>
            </a:r>
            <a:r>
              <a:rPr lang="en-US" b="1" dirty="0"/>
              <a:t> </a:t>
            </a:r>
            <a:r>
              <a:rPr lang="en-US" b="1" dirty="0" err="1"/>
              <a:t>потребе</a:t>
            </a:r>
            <a:r>
              <a:rPr lang="en-US" b="1" dirty="0"/>
              <a:t> </a:t>
            </a:r>
            <a:r>
              <a:rPr lang="en-US" b="1" dirty="0" err="1"/>
              <a:t>за</a:t>
            </a:r>
            <a:r>
              <a:rPr lang="en-US" b="1" dirty="0"/>
              <a:t> </a:t>
            </a:r>
            <a:r>
              <a:rPr lang="en-US" b="1" dirty="0" err="1"/>
              <a:t>хондроитин-сулфатом</a:t>
            </a:r>
            <a:r>
              <a:rPr lang="en-US" b="1" dirty="0"/>
              <a:t> – </a:t>
            </a:r>
            <a:r>
              <a:rPr lang="en-US" b="1" dirty="0" err="1"/>
              <a:t>Нема</a:t>
            </a:r>
            <a:r>
              <a:rPr lang="en-US" b="1" dirty="0"/>
              <a:t> </a:t>
            </a:r>
            <a:r>
              <a:rPr lang="en-US" b="1" dirty="0" err="1"/>
              <a:t>података</a:t>
            </a:r>
            <a:r>
              <a:rPr lang="en-US" b="1" dirty="0"/>
              <a:t> о </a:t>
            </a:r>
            <a:r>
              <a:rPr lang="en-US" b="1" dirty="0" err="1"/>
              <a:t>дневно</a:t>
            </a:r>
            <a:r>
              <a:rPr lang="en-US" b="1" dirty="0"/>
              <a:t> </a:t>
            </a:r>
            <a:r>
              <a:rPr lang="en-US" b="1" dirty="0" err="1"/>
              <a:t>потребној</a:t>
            </a:r>
            <a:r>
              <a:rPr lang="en-US" b="1" dirty="0"/>
              <a:t> </a:t>
            </a:r>
            <a:r>
              <a:rPr lang="en-US" b="1" dirty="0" err="1" smtClean="0"/>
              <a:t>коли</a:t>
            </a:r>
            <a:r>
              <a:rPr lang="sr-Cyrl-RS" b="1" dirty="0" smtClean="0"/>
              <a:t>ч</a:t>
            </a:r>
            <a:r>
              <a:rPr lang="en-US" b="1" dirty="0" err="1" smtClean="0"/>
              <a:t>ини</a:t>
            </a:r>
            <a:r>
              <a:rPr lang="en-US" b="1" dirty="0" smtClean="0"/>
              <a:t> </a:t>
            </a:r>
            <a:r>
              <a:rPr lang="en-US" b="1" dirty="0" err="1"/>
              <a:t>хондроитин-сулфата</a:t>
            </a:r>
            <a:r>
              <a:rPr lang="en-US" b="1" dirty="0"/>
              <a:t>.</a:t>
            </a:r>
            <a:endParaRPr lang="sr-Latn-RS" dirty="0"/>
          </a:p>
          <a:p>
            <a:pPr lvl="0"/>
            <a:r>
              <a:rPr lang="en-US" b="1" dirty="0" err="1"/>
              <a:t>Нежељене</a:t>
            </a:r>
            <a:r>
              <a:rPr lang="en-US" b="1" dirty="0"/>
              <a:t> </a:t>
            </a:r>
            <a:r>
              <a:rPr lang="en-US" b="1" dirty="0" err="1"/>
              <a:t>реакције</a:t>
            </a:r>
            <a:r>
              <a:rPr lang="en-US" b="1" dirty="0"/>
              <a:t> и </a:t>
            </a:r>
            <a:r>
              <a:rPr lang="en-US" b="1" dirty="0" err="1"/>
              <a:t>упозорења</a:t>
            </a:r>
            <a:r>
              <a:rPr lang="en-US" b="1" dirty="0"/>
              <a:t> – </a:t>
            </a:r>
            <a:r>
              <a:rPr lang="en-US" b="1" dirty="0" err="1"/>
              <a:t>Труднице</a:t>
            </a:r>
            <a:r>
              <a:rPr lang="en-US" b="1" dirty="0"/>
              <a:t>, </a:t>
            </a:r>
            <a:r>
              <a:rPr lang="en-US" b="1" dirty="0" err="1"/>
              <a:t>дојиље</a:t>
            </a:r>
            <a:r>
              <a:rPr lang="en-US" b="1" dirty="0"/>
              <a:t> и </a:t>
            </a:r>
            <a:r>
              <a:rPr lang="en-US" b="1" dirty="0" err="1"/>
              <a:t>мала</a:t>
            </a:r>
            <a:r>
              <a:rPr lang="en-US" b="1" dirty="0"/>
              <a:t> </a:t>
            </a:r>
            <a:r>
              <a:rPr lang="en-US" b="1" dirty="0" err="1"/>
              <a:t>деца</a:t>
            </a:r>
            <a:r>
              <a:rPr lang="en-US" b="1" dirty="0"/>
              <a:t> </a:t>
            </a:r>
            <a:r>
              <a:rPr lang="en-US" b="1" dirty="0" err="1"/>
              <a:t>не</a:t>
            </a:r>
            <a:r>
              <a:rPr lang="en-US" b="1" dirty="0"/>
              <a:t> </a:t>
            </a:r>
            <a:r>
              <a:rPr lang="en-US" b="1" dirty="0" err="1"/>
              <a:t>би</a:t>
            </a:r>
            <a:r>
              <a:rPr lang="en-US" b="1" dirty="0"/>
              <a:t> </a:t>
            </a:r>
            <a:r>
              <a:rPr lang="en-US" b="1" dirty="0" err="1"/>
              <a:t>требало</a:t>
            </a:r>
            <a:r>
              <a:rPr lang="en-US" b="1" dirty="0"/>
              <a:t> </a:t>
            </a:r>
            <a:r>
              <a:rPr lang="en-US" b="1" dirty="0" err="1"/>
              <a:t>да</a:t>
            </a:r>
            <a:r>
              <a:rPr lang="en-US" b="1" dirty="0"/>
              <a:t> </a:t>
            </a:r>
            <a:r>
              <a:rPr lang="en-US" b="1" dirty="0" err="1"/>
              <a:t>узимају</a:t>
            </a:r>
            <a:r>
              <a:rPr lang="en-US" b="1" dirty="0"/>
              <a:t> </a:t>
            </a:r>
            <a:r>
              <a:rPr lang="en-US" b="1" dirty="0" err="1"/>
              <a:t>хондроитин-сулфат</a:t>
            </a:r>
            <a:r>
              <a:rPr lang="en-US" b="1" dirty="0"/>
              <a:t>, </a:t>
            </a:r>
            <a:r>
              <a:rPr lang="en-US" b="1" dirty="0" err="1"/>
              <a:t>јер</a:t>
            </a:r>
            <a:r>
              <a:rPr lang="en-US" b="1" dirty="0"/>
              <a:t> </a:t>
            </a:r>
            <a:r>
              <a:rPr lang="en-US" b="1" dirty="0" err="1"/>
              <a:t>не</a:t>
            </a:r>
            <a:r>
              <a:rPr lang="en-US" b="1" dirty="0"/>
              <a:t> </a:t>
            </a:r>
            <a:r>
              <a:rPr lang="en-US" b="1" dirty="0" err="1"/>
              <a:t>постоји</a:t>
            </a:r>
            <a:r>
              <a:rPr lang="en-US" b="1" dirty="0"/>
              <a:t> </a:t>
            </a:r>
            <a:r>
              <a:rPr lang="en-US" b="1" dirty="0" err="1"/>
              <a:t>довољно</a:t>
            </a:r>
            <a:r>
              <a:rPr lang="en-US" b="1" dirty="0"/>
              <a:t> </a:t>
            </a:r>
            <a:r>
              <a:rPr lang="en-US" b="1" dirty="0" err="1"/>
              <a:t>података</a:t>
            </a:r>
            <a:r>
              <a:rPr lang="en-US" b="1" dirty="0"/>
              <a:t> о </a:t>
            </a:r>
            <a:r>
              <a:rPr lang="en-US" b="1" dirty="0" err="1"/>
              <a:t>његовом</a:t>
            </a:r>
            <a:r>
              <a:rPr lang="en-US" b="1" dirty="0"/>
              <a:t> </a:t>
            </a:r>
            <a:r>
              <a:rPr lang="en-US" b="1" dirty="0" err="1"/>
              <a:t>деловању</a:t>
            </a:r>
            <a:r>
              <a:rPr lang="en-US" b="1" dirty="0"/>
              <a:t> </a:t>
            </a:r>
            <a:r>
              <a:rPr lang="en-US" b="1" dirty="0" err="1"/>
              <a:t>на</a:t>
            </a:r>
            <a:r>
              <a:rPr lang="en-US" b="1" dirty="0"/>
              <a:t> </a:t>
            </a:r>
            <a:r>
              <a:rPr lang="en-US" b="1" dirty="0" err="1"/>
              <a:t>ову</a:t>
            </a:r>
            <a:r>
              <a:rPr lang="en-US" b="1" dirty="0"/>
              <a:t> </a:t>
            </a:r>
            <a:r>
              <a:rPr lang="en-US" b="1" dirty="0" err="1"/>
              <a:t>популацију</a:t>
            </a:r>
            <a:r>
              <a:rPr lang="en-US" b="1" dirty="0"/>
              <a:t>. </a:t>
            </a:r>
            <a:r>
              <a:rPr lang="en-US" b="1" dirty="0" err="1"/>
              <a:t>Узимање</a:t>
            </a:r>
            <a:r>
              <a:rPr lang="en-US" b="1" dirty="0"/>
              <a:t> </a:t>
            </a:r>
            <a:r>
              <a:rPr lang="en-US" b="1" dirty="0" err="1"/>
              <a:t>хондроитин-сулфата</a:t>
            </a:r>
            <a:r>
              <a:rPr lang="en-US" b="1" dirty="0"/>
              <a:t> </a:t>
            </a:r>
            <a:r>
              <a:rPr lang="en-US" b="1" dirty="0" err="1"/>
              <a:t>се</a:t>
            </a:r>
            <a:r>
              <a:rPr lang="en-US" b="1" dirty="0"/>
              <a:t> </a:t>
            </a:r>
            <a:r>
              <a:rPr lang="en-US" b="1" dirty="0" err="1"/>
              <a:t>добро</a:t>
            </a:r>
            <a:r>
              <a:rPr lang="en-US" b="1" dirty="0"/>
              <a:t> </a:t>
            </a:r>
            <a:r>
              <a:rPr lang="en-US" b="1" dirty="0" err="1"/>
              <a:t>подноси</a:t>
            </a:r>
            <a:r>
              <a:rPr lang="en-US" b="1" dirty="0"/>
              <a:t>, </a:t>
            </a:r>
            <a:r>
              <a:rPr lang="en-US" b="1" dirty="0" err="1"/>
              <a:t>ретко</a:t>
            </a:r>
            <a:r>
              <a:rPr lang="en-US" b="1" dirty="0"/>
              <a:t> </a:t>
            </a:r>
            <a:r>
              <a:rPr lang="en-US" b="1" dirty="0" err="1"/>
              <a:t>се</a:t>
            </a:r>
            <a:r>
              <a:rPr lang="en-US" b="1" dirty="0"/>
              <a:t> </a:t>
            </a:r>
            <a:r>
              <a:rPr lang="en-US" b="1" dirty="0" err="1"/>
              <a:t>као</a:t>
            </a:r>
            <a:r>
              <a:rPr lang="en-US" b="1" dirty="0"/>
              <a:t> </a:t>
            </a:r>
            <a:r>
              <a:rPr lang="en-US" b="1" dirty="0" err="1"/>
              <a:t>споредни</a:t>
            </a:r>
            <a:r>
              <a:rPr lang="en-US" b="1" dirty="0"/>
              <a:t> </a:t>
            </a:r>
            <a:r>
              <a:rPr lang="en-US" b="1" dirty="0" err="1"/>
              <a:t>нежељени</a:t>
            </a:r>
            <a:r>
              <a:rPr lang="en-US" b="1" dirty="0"/>
              <a:t> </a:t>
            </a:r>
            <a:r>
              <a:rPr lang="en-US" b="1" dirty="0" err="1"/>
              <a:t>ефекти</a:t>
            </a:r>
            <a:r>
              <a:rPr lang="en-US" b="1" dirty="0"/>
              <a:t> </a:t>
            </a:r>
            <a:r>
              <a:rPr lang="en-US" b="1" dirty="0" err="1"/>
              <a:t>могу</a:t>
            </a:r>
            <a:r>
              <a:rPr lang="en-US" b="1" dirty="0"/>
              <a:t> </a:t>
            </a:r>
            <a:r>
              <a:rPr lang="en-US" b="1" dirty="0" err="1"/>
              <a:t>јавити</a:t>
            </a:r>
            <a:r>
              <a:rPr lang="en-US" b="1" dirty="0"/>
              <a:t> </a:t>
            </a:r>
            <a:r>
              <a:rPr lang="en-US" b="1" dirty="0" err="1" smtClean="0"/>
              <a:t>епигастри</a:t>
            </a:r>
            <a:r>
              <a:rPr lang="sr-Cyrl-RS" b="1" dirty="0" smtClean="0"/>
              <a:t>ч</a:t>
            </a:r>
            <a:r>
              <a:rPr lang="en-US" b="1" dirty="0" err="1" smtClean="0"/>
              <a:t>ни</a:t>
            </a:r>
            <a:r>
              <a:rPr lang="en-US" b="1" dirty="0" smtClean="0"/>
              <a:t> </a:t>
            </a:r>
            <a:r>
              <a:rPr lang="en-US" b="1" dirty="0" err="1"/>
              <a:t>бол</a:t>
            </a:r>
            <a:r>
              <a:rPr lang="en-US" b="1" dirty="0"/>
              <a:t>, </a:t>
            </a:r>
            <a:r>
              <a:rPr lang="en-US" b="1" dirty="0" err="1"/>
              <a:t>горушица</a:t>
            </a:r>
            <a:r>
              <a:rPr lang="en-US" b="1" dirty="0"/>
              <a:t> и </a:t>
            </a:r>
            <a:r>
              <a:rPr lang="en-US" b="1" dirty="0" err="1"/>
              <a:t>дијареја</a:t>
            </a:r>
            <a:r>
              <a:rPr lang="en-US" b="1" dirty="0"/>
              <a:t>.</a:t>
            </a:r>
            <a:endParaRPr lang="sr-Latn-RS" dirty="0"/>
          </a:p>
          <a:p>
            <a:pPr lvl="0"/>
            <a:r>
              <a:rPr lang="en-US" b="1" dirty="0" err="1"/>
              <a:t>Интеракције</a:t>
            </a:r>
            <a:r>
              <a:rPr lang="en-US" b="1" dirty="0"/>
              <a:t> </a:t>
            </a:r>
            <a:r>
              <a:rPr lang="en-US" b="1" dirty="0" err="1"/>
              <a:t>хондроитина</a:t>
            </a:r>
            <a:r>
              <a:rPr lang="en-US" b="1" dirty="0"/>
              <a:t> </a:t>
            </a:r>
            <a:r>
              <a:rPr lang="en-US" b="1" dirty="0" err="1"/>
              <a:t>са</a:t>
            </a:r>
            <a:r>
              <a:rPr lang="en-US" b="1" dirty="0"/>
              <a:t> </a:t>
            </a:r>
            <a:r>
              <a:rPr lang="en-US" b="1" dirty="0" err="1"/>
              <a:t>лековима</a:t>
            </a:r>
            <a:r>
              <a:rPr lang="en-US" b="1" dirty="0"/>
              <a:t>, </a:t>
            </a:r>
            <a:r>
              <a:rPr lang="en-US" b="1" dirty="0" err="1"/>
              <a:t>храном</a:t>
            </a:r>
            <a:r>
              <a:rPr lang="en-US" b="1" dirty="0"/>
              <a:t> и </a:t>
            </a:r>
            <a:r>
              <a:rPr lang="en-US" b="1" dirty="0" err="1"/>
              <a:t>суплементима</a:t>
            </a:r>
            <a:r>
              <a:rPr lang="en-US" b="1" dirty="0"/>
              <a:t> – </a:t>
            </a:r>
            <a:r>
              <a:rPr lang="en-US" b="1" dirty="0" err="1"/>
              <a:t>Хитозан</a:t>
            </a:r>
            <a:r>
              <a:rPr lang="en-US" b="1" dirty="0"/>
              <a:t> </a:t>
            </a:r>
            <a:r>
              <a:rPr lang="en-US" b="1" dirty="0" err="1"/>
              <a:t>може</a:t>
            </a:r>
            <a:r>
              <a:rPr lang="en-US" b="1" dirty="0"/>
              <a:t> </a:t>
            </a:r>
            <a:r>
              <a:rPr lang="en-US" b="1" dirty="0" err="1"/>
              <a:t>смањити</a:t>
            </a:r>
            <a:r>
              <a:rPr lang="en-US" b="1" dirty="0"/>
              <a:t> </a:t>
            </a:r>
            <a:r>
              <a:rPr lang="en-US" b="1" dirty="0" err="1"/>
              <a:t>апсорпцију</a:t>
            </a:r>
            <a:r>
              <a:rPr lang="en-US" b="1" dirty="0"/>
              <a:t> </a:t>
            </a:r>
            <a:r>
              <a:rPr lang="en-US" b="1" dirty="0" err="1"/>
              <a:t>хондроитин-сулфата</a:t>
            </a:r>
            <a:r>
              <a:rPr lang="en-US" b="1" dirty="0"/>
              <a:t>.</a:t>
            </a:r>
            <a:endParaRPr lang="sr-Latn-RS" dirty="0"/>
          </a:p>
          <a:p>
            <a:pPr lvl="0"/>
            <a:r>
              <a:rPr lang="en-US" b="1" dirty="0" err="1" smtClean="0"/>
              <a:t>Уоби</a:t>
            </a:r>
            <a:r>
              <a:rPr lang="sr-Cyrl-RS" b="1" dirty="0" smtClean="0"/>
              <a:t>ч</a:t>
            </a:r>
            <a:r>
              <a:rPr lang="en-US" b="1" dirty="0" err="1" smtClean="0"/>
              <a:t>ајене</a:t>
            </a:r>
            <a:r>
              <a:rPr lang="en-US" b="1" dirty="0" smtClean="0"/>
              <a:t> </a:t>
            </a:r>
            <a:r>
              <a:rPr lang="en-US" b="1" dirty="0" err="1"/>
              <a:t>суплементиране</a:t>
            </a:r>
            <a:r>
              <a:rPr lang="en-US" b="1" dirty="0"/>
              <a:t> </a:t>
            </a:r>
            <a:r>
              <a:rPr lang="en-US" b="1" dirty="0" err="1"/>
              <a:t>дозе</a:t>
            </a:r>
            <a:r>
              <a:rPr lang="en-US" b="1" dirty="0"/>
              <a:t> – 250-500 </a:t>
            </a:r>
            <a:r>
              <a:rPr lang="en-US" b="1" dirty="0" smtClean="0"/>
              <a:t>mg </a:t>
            </a:r>
            <a:r>
              <a:rPr lang="en-US" b="1" dirty="0"/>
              <a:t>у </a:t>
            </a:r>
            <a:r>
              <a:rPr lang="en-US" b="1" dirty="0" err="1"/>
              <a:t>једном</a:t>
            </a:r>
            <a:r>
              <a:rPr lang="en-US" b="1" dirty="0"/>
              <a:t> </a:t>
            </a:r>
            <a:r>
              <a:rPr lang="en-US" b="1" dirty="0" err="1"/>
              <a:t>дозираном</a:t>
            </a:r>
            <a:r>
              <a:rPr lang="en-US" b="1" dirty="0"/>
              <a:t> </a:t>
            </a:r>
            <a:r>
              <a:rPr lang="en-US" b="1" dirty="0" err="1"/>
              <a:t>облику</a:t>
            </a:r>
            <a:r>
              <a:rPr lang="en-US" b="1" dirty="0"/>
              <a:t>.</a:t>
            </a:r>
            <a:endParaRPr lang="sr-Latn-RS" dirty="0"/>
          </a:p>
          <a:p>
            <a:endParaRPr lang="sr-Latn-RS" dirty="0"/>
          </a:p>
        </p:txBody>
      </p:sp>
    </p:spTree>
    <p:extLst>
      <p:ext uri="{BB962C8B-B14F-4D97-AF65-F5344CB8AC3E}">
        <p14:creationId xmlns:p14="http://schemas.microsoft.com/office/powerpoint/2010/main" val="18506482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МАКРОНУТРИТИЈЕНТИ</a:t>
            </a:r>
            <a:endParaRPr lang="sr-Latn-RS" dirty="0"/>
          </a:p>
        </p:txBody>
      </p:sp>
      <p:sp>
        <p:nvSpPr>
          <p:cNvPr id="3" name="Content Placeholder 2"/>
          <p:cNvSpPr>
            <a:spLocks noGrp="1"/>
          </p:cNvSpPr>
          <p:nvPr>
            <p:ph idx="1"/>
          </p:nvPr>
        </p:nvSpPr>
        <p:spPr/>
        <p:txBody>
          <a:bodyPr/>
          <a:lstStyle/>
          <a:p>
            <a:r>
              <a:rPr lang="sr-Cyrl-RS" dirty="0" smtClean="0"/>
              <a:t>УГЉЕНИ ХИДРАТИ</a:t>
            </a:r>
          </a:p>
          <a:p>
            <a:r>
              <a:rPr lang="sr-Cyrl-RS" dirty="0" smtClean="0"/>
              <a:t>МАСТИ</a:t>
            </a:r>
          </a:p>
          <a:p>
            <a:r>
              <a:rPr lang="sr-Cyrl-RS" dirty="0" smtClean="0"/>
              <a:t>БЕЛАНЧЕВИНЕ</a:t>
            </a:r>
            <a:endParaRPr lang="sr-Latn-RS" dirty="0"/>
          </a:p>
        </p:txBody>
      </p:sp>
      <p:sp>
        <p:nvSpPr>
          <p:cNvPr id="4" name="Right Brace 3"/>
          <p:cNvSpPr/>
          <p:nvPr/>
        </p:nvSpPr>
        <p:spPr>
          <a:xfrm>
            <a:off x="4427984" y="1700808"/>
            <a:ext cx="144016" cy="100811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sr-Latn-RS"/>
          </a:p>
        </p:txBody>
      </p:sp>
      <p:sp>
        <p:nvSpPr>
          <p:cNvPr id="5" name="TextBox 4"/>
          <p:cNvSpPr txBox="1"/>
          <p:nvPr/>
        </p:nvSpPr>
        <p:spPr>
          <a:xfrm>
            <a:off x="4932040" y="2060848"/>
            <a:ext cx="3888432" cy="369332"/>
          </a:xfrm>
          <a:prstGeom prst="rect">
            <a:avLst/>
          </a:prstGeom>
          <a:noFill/>
        </p:spPr>
        <p:txBody>
          <a:bodyPr wrap="square" rtlCol="0">
            <a:spAutoFit/>
          </a:bodyPr>
          <a:lstStyle/>
          <a:p>
            <a:r>
              <a:rPr lang="sr-Cyrl-RS" dirty="0" smtClean="0"/>
              <a:t>ЕНЕРГИЈА</a:t>
            </a:r>
            <a:endParaRPr lang="sr-Latn-RS" dirty="0"/>
          </a:p>
        </p:txBody>
      </p:sp>
      <p:sp>
        <p:nvSpPr>
          <p:cNvPr id="6" name="Right Brace 5"/>
          <p:cNvSpPr/>
          <p:nvPr/>
        </p:nvSpPr>
        <p:spPr>
          <a:xfrm>
            <a:off x="4788024" y="2430180"/>
            <a:ext cx="432048" cy="78279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sr-Latn-RS"/>
          </a:p>
        </p:txBody>
      </p:sp>
      <p:sp>
        <p:nvSpPr>
          <p:cNvPr id="7" name="TextBox 6"/>
          <p:cNvSpPr txBox="1"/>
          <p:nvPr/>
        </p:nvSpPr>
        <p:spPr>
          <a:xfrm>
            <a:off x="5724128" y="2821578"/>
            <a:ext cx="3168352" cy="369332"/>
          </a:xfrm>
          <a:prstGeom prst="rect">
            <a:avLst/>
          </a:prstGeom>
          <a:noFill/>
        </p:spPr>
        <p:txBody>
          <a:bodyPr wrap="square" rtlCol="0">
            <a:spAutoFit/>
          </a:bodyPr>
          <a:lstStyle/>
          <a:p>
            <a:r>
              <a:rPr lang="sr-Cyrl-RS" dirty="0" smtClean="0"/>
              <a:t>ГРАДИВНЕ МАТЕРИЈЕ</a:t>
            </a:r>
            <a:endParaRPr lang="sr-Latn-RS" dirty="0"/>
          </a:p>
        </p:txBody>
      </p:sp>
    </p:spTree>
    <p:extLst>
      <p:ext uri="{BB962C8B-B14F-4D97-AF65-F5344CB8AC3E}">
        <p14:creationId xmlns:p14="http://schemas.microsoft.com/office/powerpoint/2010/main" val="34569587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2000"/>
          </a:xfrm>
        </p:spPr>
        <p:txBody>
          <a:bodyPr>
            <a:normAutofit/>
          </a:bodyPr>
          <a:lstStyle/>
          <a:p>
            <a:r>
              <a:rPr lang="en-US" sz="3600" b="1" dirty="0" err="1"/>
              <a:t>Изофлавоноиди</a:t>
            </a:r>
            <a:r>
              <a:rPr lang="en-US" sz="3600" b="1" dirty="0"/>
              <a:t> </a:t>
            </a:r>
            <a:r>
              <a:rPr lang="en-US" sz="3600" b="1" dirty="0" err="1"/>
              <a:t>соје</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0" y="685800"/>
            <a:ext cx="9144000" cy="6172200"/>
          </a:xfrm>
        </p:spPr>
        <p:txBody>
          <a:bodyPr>
            <a:normAutofit/>
          </a:bodyPr>
          <a:lstStyle/>
          <a:p>
            <a:pPr lvl="0"/>
            <a:r>
              <a:rPr lang="en-US" sz="2800" b="1" dirty="0" err="1"/>
              <a:t>Изофлавоноиди</a:t>
            </a:r>
            <a:r>
              <a:rPr lang="en-US" sz="2800" b="1" dirty="0"/>
              <a:t> </a:t>
            </a:r>
            <a:r>
              <a:rPr lang="en-US" sz="2800" b="1" dirty="0" err="1"/>
              <a:t>соје</a:t>
            </a:r>
            <a:r>
              <a:rPr lang="en-US" sz="2800" b="1" dirty="0"/>
              <a:t> </a:t>
            </a:r>
            <a:r>
              <a:rPr lang="en-US" sz="2800" b="1" dirty="0" err="1"/>
              <a:t>представљају</a:t>
            </a:r>
            <a:r>
              <a:rPr lang="en-US" sz="2800" b="1" dirty="0"/>
              <a:t> </a:t>
            </a:r>
            <a:r>
              <a:rPr lang="en-US" sz="2800" b="1" dirty="0" err="1"/>
              <a:t>полифенолна</a:t>
            </a:r>
            <a:r>
              <a:rPr lang="en-US" sz="2800" b="1" dirty="0"/>
              <a:t> </a:t>
            </a:r>
            <a:r>
              <a:rPr lang="en-US" sz="2800" b="1" dirty="0" err="1"/>
              <a:t>једињења</a:t>
            </a:r>
            <a:r>
              <a:rPr lang="en-US" sz="2800" b="1" dirty="0"/>
              <a:t> </a:t>
            </a:r>
            <a:r>
              <a:rPr lang="en-US" sz="2800" b="1" dirty="0" err="1"/>
              <a:t>која</a:t>
            </a:r>
            <a:r>
              <a:rPr lang="en-US" sz="2800" b="1" dirty="0"/>
              <a:t> </a:t>
            </a:r>
            <a:r>
              <a:rPr lang="en-US" sz="2800" b="1" dirty="0" err="1"/>
              <a:t>се</a:t>
            </a:r>
            <a:r>
              <a:rPr lang="en-US" sz="2800" b="1" dirty="0"/>
              <a:t> у </a:t>
            </a:r>
            <a:r>
              <a:rPr lang="en-US" sz="2800" b="1" dirty="0" err="1"/>
              <a:t>зрну</a:t>
            </a:r>
            <a:r>
              <a:rPr lang="en-US" sz="2800" b="1" dirty="0"/>
              <a:t> </a:t>
            </a:r>
            <a:r>
              <a:rPr lang="en-US" sz="2800" b="1" dirty="0" err="1"/>
              <a:t>соје</a:t>
            </a:r>
            <a:r>
              <a:rPr lang="en-US" sz="2800" b="1" dirty="0"/>
              <a:t> </a:t>
            </a:r>
            <a:r>
              <a:rPr lang="en-US" sz="2800" b="1" dirty="0" err="1"/>
              <a:t>налазе</a:t>
            </a:r>
            <a:r>
              <a:rPr lang="en-US" sz="2800" b="1" dirty="0"/>
              <a:t> у </a:t>
            </a:r>
            <a:r>
              <a:rPr lang="en-US" sz="2800" b="1" dirty="0" err="1"/>
              <a:t>облику</a:t>
            </a:r>
            <a:r>
              <a:rPr lang="en-US" sz="2800" b="1" dirty="0"/>
              <a:t> </a:t>
            </a:r>
            <a:r>
              <a:rPr lang="en-US" sz="2800" b="1" dirty="0" err="1"/>
              <a:t>хетерозида</a:t>
            </a:r>
            <a:r>
              <a:rPr lang="en-US" sz="2800" b="1" dirty="0"/>
              <a:t>, </a:t>
            </a:r>
            <a:r>
              <a:rPr lang="en-US" sz="2800" b="1" dirty="0" err="1"/>
              <a:t>везани</a:t>
            </a:r>
            <a:r>
              <a:rPr lang="en-US" sz="2800" b="1" dirty="0"/>
              <a:t> </a:t>
            </a:r>
            <a:r>
              <a:rPr lang="en-US" sz="2800" b="1" dirty="0" err="1"/>
              <a:t>за</a:t>
            </a:r>
            <a:r>
              <a:rPr lang="en-US" sz="2800" b="1" dirty="0"/>
              <a:t> </a:t>
            </a:r>
            <a:r>
              <a:rPr lang="en-US" sz="2800" b="1" dirty="0" err="1"/>
              <a:t>шецерну</a:t>
            </a:r>
            <a:r>
              <a:rPr lang="en-US" sz="2800" b="1" dirty="0"/>
              <a:t> </a:t>
            </a:r>
            <a:r>
              <a:rPr lang="en-US" sz="2800" b="1" dirty="0" err="1"/>
              <a:t>компоненту</a:t>
            </a:r>
            <a:r>
              <a:rPr lang="en-US" sz="2800" b="1" dirty="0"/>
              <a:t>. У </a:t>
            </a:r>
            <a:r>
              <a:rPr lang="en-US" sz="2800" b="1" dirty="0" err="1"/>
              <a:t>дигестивном</a:t>
            </a:r>
            <a:r>
              <a:rPr lang="en-US" sz="2800" b="1" dirty="0"/>
              <a:t> </a:t>
            </a:r>
            <a:r>
              <a:rPr lang="en-US" sz="2800" b="1" dirty="0" err="1"/>
              <a:t>тракту</a:t>
            </a:r>
            <a:r>
              <a:rPr lang="en-US" sz="2800" b="1" dirty="0"/>
              <a:t> </a:t>
            </a:r>
            <a:r>
              <a:rPr lang="en-US" sz="2800" b="1" dirty="0" err="1"/>
              <a:t>изофлавоноиди</a:t>
            </a:r>
            <a:r>
              <a:rPr lang="en-US" sz="2800" b="1" dirty="0"/>
              <a:t> </a:t>
            </a:r>
            <a:r>
              <a:rPr lang="en-US" sz="2800" b="1" dirty="0" err="1"/>
              <a:t>се</a:t>
            </a:r>
            <a:r>
              <a:rPr lang="en-US" sz="2800" b="1" dirty="0"/>
              <a:t> </a:t>
            </a:r>
            <a:r>
              <a:rPr lang="en-US" sz="2800" b="1" dirty="0" err="1"/>
              <a:t>хидролизују</a:t>
            </a:r>
            <a:r>
              <a:rPr lang="en-US" sz="2800" b="1" dirty="0"/>
              <a:t> и </a:t>
            </a:r>
            <a:r>
              <a:rPr lang="en-US" sz="2800" b="1" dirty="0" err="1"/>
              <a:t>ослобадају</a:t>
            </a:r>
            <a:r>
              <a:rPr lang="en-US" sz="2800" b="1" dirty="0"/>
              <a:t> </a:t>
            </a:r>
            <a:r>
              <a:rPr lang="en-US" sz="2800" b="1" dirty="0" err="1"/>
              <a:t>агликоне</a:t>
            </a:r>
            <a:r>
              <a:rPr lang="en-US" sz="2800" b="1" dirty="0"/>
              <a:t> – </a:t>
            </a:r>
            <a:r>
              <a:rPr lang="en-US" sz="2800" b="1" dirty="0" err="1"/>
              <a:t>изофлавоне</a:t>
            </a:r>
            <a:r>
              <a:rPr lang="en-US" sz="2800" b="1" dirty="0"/>
              <a:t> </a:t>
            </a:r>
            <a:r>
              <a:rPr lang="en-US" sz="2800" b="1" dirty="0" err="1"/>
              <a:t>који</a:t>
            </a:r>
            <a:r>
              <a:rPr lang="en-US" sz="2800" b="1" dirty="0"/>
              <a:t> </a:t>
            </a:r>
            <a:r>
              <a:rPr lang="en-US" sz="2800" b="1" dirty="0" err="1"/>
              <a:t>испољавају</a:t>
            </a:r>
            <a:r>
              <a:rPr lang="en-US" sz="2800" b="1" dirty="0"/>
              <a:t> </a:t>
            </a:r>
            <a:r>
              <a:rPr lang="en-US" sz="2800" b="1" dirty="0" err="1"/>
              <a:t>физиолошко</a:t>
            </a:r>
            <a:r>
              <a:rPr lang="en-US" sz="2800" b="1" dirty="0"/>
              <a:t> </a:t>
            </a:r>
            <a:r>
              <a:rPr lang="en-US" sz="2800" b="1" dirty="0" err="1"/>
              <a:t>деловање</a:t>
            </a:r>
            <a:r>
              <a:rPr lang="en-US" sz="2800" b="1" dirty="0"/>
              <a:t>. </a:t>
            </a:r>
            <a:r>
              <a:rPr lang="en-US" sz="2800" b="1" dirty="0" err="1"/>
              <a:t>Најзнацајнији</a:t>
            </a:r>
            <a:r>
              <a:rPr lang="en-US" sz="2800" b="1" dirty="0"/>
              <a:t> </a:t>
            </a:r>
            <a:r>
              <a:rPr lang="en-US" sz="2800" b="1" dirty="0" err="1"/>
              <a:t>изофлафони</a:t>
            </a:r>
            <a:r>
              <a:rPr lang="en-US" sz="2800" b="1" dirty="0"/>
              <a:t> у </a:t>
            </a:r>
            <a:r>
              <a:rPr lang="en-US" sz="2800" b="1" dirty="0" err="1"/>
              <a:t>соји</a:t>
            </a:r>
            <a:r>
              <a:rPr lang="en-US" sz="2800" b="1" dirty="0"/>
              <a:t> </a:t>
            </a:r>
            <a:r>
              <a:rPr lang="en-US" sz="2800" b="1" dirty="0" err="1"/>
              <a:t>су</a:t>
            </a:r>
            <a:r>
              <a:rPr lang="en-US" sz="2800" b="1" dirty="0"/>
              <a:t> </a:t>
            </a:r>
            <a:r>
              <a:rPr lang="en-US" sz="2800" b="1" dirty="0" err="1"/>
              <a:t>даидзеин</a:t>
            </a:r>
            <a:r>
              <a:rPr lang="en-US" sz="2800" b="1" dirty="0"/>
              <a:t>, </a:t>
            </a:r>
            <a:r>
              <a:rPr lang="en-US" sz="2800" b="1" dirty="0" err="1"/>
              <a:t>генистеин</a:t>
            </a:r>
            <a:r>
              <a:rPr lang="en-US" sz="2800" b="1" dirty="0"/>
              <a:t> и </a:t>
            </a:r>
            <a:r>
              <a:rPr lang="en-US" sz="2800" b="1" dirty="0" err="1"/>
              <a:t>глицитеин</a:t>
            </a:r>
            <a:r>
              <a:rPr lang="en-US" sz="2800" b="1" dirty="0"/>
              <a:t>. У </a:t>
            </a:r>
            <a:r>
              <a:rPr lang="en-US" sz="2800" b="1" dirty="0" err="1"/>
              <a:t>комерцијалним</a:t>
            </a:r>
            <a:r>
              <a:rPr lang="en-US" sz="2800" b="1" dirty="0"/>
              <a:t> </a:t>
            </a:r>
            <a:r>
              <a:rPr lang="en-US" sz="2800" b="1" dirty="0" err="1"/>
              <a:t>препратима</a:t>
            </a:r>
            <a:r>
              <a:rPr lang="en-US" sz="2800" b="1" dirty="0"/>
              <a:t> </a:t>
            </a:r>
            <a:r>
              <a:rPr lang="en-US" sz="2800" b="1" dirty="0" err="1"/>
              <a:t>углавном</a:t>
            </a:r>
            <a:r>
              <a:rPr lang="en-US" sz="2800" b="1" dirty="0"/>
              <a:t> </a:t>
            </a:r>
            <a:r>
              <a:rPr lang="en-US" sz="2800" b="1" dirty="0" err="1"/>
              <a:t>су</a:t>
            </a:r>
            <a:r>
              <a:rPr lang="en-US" sz="2800" b="1" dirty="0"/>
              <a:t> </a:t>
            </a:r>
            <a:r>
              <a:rPr lang="en-US" sz="2800" b="1" dirty="0" err="1"/>
              <a:t>присутни</a:t>
            </a:r>
            <a:r>
              <a:rPr lang="en-US" sz="2800" b="1" dirty="0"/>
              <a:t> </a:t>
            </a:r>
            <a:r>
              <a:rPr lang="en-US" sz="2800" b="1" dirty="0" err="1"/>
              <a:t>изофлавоноиди</a:t>
            </a:r>
            <a:r>
              <a:rPr lang="en-US" sz="2800" b="1" dirty="0"/>
              <a:t>, а </a:t>
            </a:r>
            <a:r>
              <a:rPr lang="en-US" sz="2800" b="1" dirty="0" err="1"/>
              <a:t>не</a:t>
            </a:r>
            <a:r>
              <a:rPr lang="en-US" sz="2800" b="1" dirty="0"/>
              <a:t> </a:t>
            </a:r>
            <a:r>
              <a:rPr lang="en-US" sz="2800" b="1" dirty="0" err="1"/>
              <a:t>слободни</a:t>
            </a:r>
            <a:r>
              <a:rPr lang="en-US" sz="2800" b="1" dirty="0"/>
              <a:t> </a:t>
            </a:r>
            <a:r>
              <a:rPr lang="en-US" sz="2800" b="1" dirty="0" err="1"/>
              <a:t>агликони</a:t>
            </a:r>
            <a:r>
              <a:rPr lang="en-US" sz="2800" b="1" dirty="0"/>
              <a:t>.</a:t>
            </a:r>
            <a:endParaRPr lang="sr-Latn-RS" sz="2800" dirty="0"/>
          </a:p>
          <a:p>
            <a:pPr marL="0" indent="0">
              <a:buNone/>
            </a:pPr>
            <a:r>
              <a:rPr lang="en-US" sz="2800" dirty="0"/>
              <a:t> </a:t>
            </a:r>
            <a:endParaRPr lang="sr-Latn-RS" sz="2800" dirty="0"/>
          </a:p>
        </p:txBody>
      </p:sp>
    </p:spTree>
    <p:extLst>
      <p:ext uri="{BB962C8B-B14F-4D97-AF65-F5344CB8AC3E}">
        <p14:creationId xmlns:p14="http://schemas.microsoft.com/office/powerpoint/2010/main" val="36635780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20000"/>
          </a:bodyPr>
          <a:lstStyle/>
          <a:p>
            <a:pPr lvl="0"/>
            <a:r>
              <a:rPr lang="vi-VN" b="1" dirty="0"/>
              <a:t>Стабилност</a:t>
            </a:r>
            <a:r>
              <a:rPr lang="vi-VN" dirty="0"/>
              <a:t> – Изофлавоноиди соје су стабилни под уобичајеним условима чувања.</a:t>
            </a:r>
            <a:endParaRPr lang="sr-Latn-RS" dirty="0"/>
          </a:p>
          <a:p>
            <a:pPr lvl="0"/>
            <a:r>
              <a:rPr lang="vi-VN" b="1" dirty="0"/>
              <a:t>Намирнице које садрже изофлавоноиде</a:t>
            </a:r>
            <a:r>
              <a:rPr lang="vi-VN" dirty="0"/>
              <a:t> – Изофлавоноиди се налазе у семену свих биљака из фамилије </a:t>
            </a:r>
            <a:r>
              <a:rPr lang="en-US" dirty="0" err="1" smtClean="0"/>
              <a:t>Fabaceae</a:t>
            </a:r>
            <a:r>
              <a:rPr lang="vi-VN" dirty="0" smtClean="0"/>
              <a:t>, </a:t>
            </a:r>
            <a:r>
              <a:rPr lang="vi-VN" dirty="0"/>
              <a:t>од којих је у исхрани најзначајнија </a:t>
            </a:r>
            <a:r>
              <a:rPr lang="vi-VN" b="1" dirty="0"/>
              <a:t>соја</a:t>
            </a:r>
            <a:r>
              <a:rPr lang="vi-VN" dirty="0"/>
              <a:t>. </a:t>
            </a:r>
            <a:endParaRPr lang="sr-Latn-RS" dirty="0"/>
          </a:p>
          <a:p>
            <a:pPr lvl="0"/>
            <a:r>
              <a:rPr lang="vi-VN" dirty="0"/>
              <a:t>Сирово зрно соје садржи у просеку око 1500 мг/кг укупних изофлавоноида, од чега највише генистина и даидзина, док термички третман овај садржај повећава. </a:t>
            </a:r>
            <a:endParaRPr lang="sr-Latn-RS" dirty="0"/>
          </a:p>
          <a:p>
            <a:pPr lvl="0"/>
            <a:r>
              <a:rPr lang="vi-VN" dirty="0"/>
              <a:t>Ферментисани и термички обрађени сојини производи садрже углавном слободне агликоне (тофу 250-450 мг/кг, окара 130 мг/кг). </a:t>
            </a:r>
            <a:endParaRPr lang="sr-Latn-RS" dirty="0"/>
          </a:p>
          <a:p>
            <a:pPr lvl="0"/>
            <a:r>
              <a:rPr lang="vi-VN" dirty="0"/>
              <a:t>Процењен унос изофлавоноида соје у западној исхрани износи неколико милиграма, док код вегетаријанаца и у Азији може ићи и до 30-40 мг дневно.</a:t>
            </a:r>
            <a:endParaRPr lang="sr-Latn-RS" dirty="0"/>
          </a:p>
          <a:p>
            <a:endParaRPr lang="sr-Latn-RS" dirty="0"/>
          </a:p>
        </p:txBody>
      </p:sp>
    </p:spTree>
    <p:extLst>
      <p:ext uri="{BB962C8B-B14F-4D97-AF65-F5344CB8AC3E}">
        <p14:creationId xmlns:p14="http://schemas.microsoft.com/office/powerpoint/2010/main" val="8061774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8200"/>
          </a:xfrm>
        </p:spPr>
        <p:txBody>
          <a:bodyPr>
            <a:normAutofit fontScale="90000"/>
          </a:bodyPr>
          <a:lstStyle/>
          <a:p>
            <a:r>
              <a:rPr lang="sr-Latn-RS" b="1" dirty="0" smtClean="0"/>
              <a:t/>
            </a:r>
            <a:br>
              <a:rPr lang="sr-Latn-RS" b="1" dirty="0" smtClean="0"/>
            </a:br>
            <a:r>
              <a:rPr lang="sr-Cyrl-RS" sz="4000" b="1" dirty="0" smtClean="0"/>
              <a:t>ФИЗИОЛОШКИ ЕФЕКТИ</a:t>
            </a:r>
            <a:r>
              <a:rPr lang="vi-VN" dirty="0" smtClean="0"/>
              <a:t/>
            </a:r>
            <a:br>
              <a:rPr lang="vi-VN" dirty="0" smtClean="0"/>
            </a:br>
            <a:endParaRPr lang="en-US" dirty="0"/>
          </a:p>
        </p:txBody>
      </p:sp>
      <p:sp>
        <p:nvSpPr>
          <p:cNvPr id="3" name="Content Placeholder 2"/>
          <p:cNvSpPr>
            <a:spLocks noGrp="1"/>
          </p:cNvSpPr>
          <p:nvPr>
            <p:ph idx="1"/>
          </p:nvPr>
        </p:nvSpPr>
        <p:spPr>
          <a:xfrm>
            <a:off x="0" y="685800"/>
            <a:ext cx="9144000" cy="6172200"/>
          </a:xfrm>
        </p:spPr>
        <p:txBody>
          <a:bodyPr>
            <a:normAutofit fontScale="85000" lnSpcReduction="10000"/>
          </a:bodyPr>
          <a:lstStyle/>
          <a:p>
            <a:pPr lvl="1"/>
            <a:r>
              <a:rPr lang="vi-VN" dirty="0"/>
              <a:t>Изофлавоноиди соје показују естрогену активност која је знатно слабија у поређењу са естрадиолом. </a:t>
            </a:r>
            <a:endParaRPr lang="sr-Latn-RS" sz="1400" dirty="0"/>
          </a:p>
          <a:p>
            <a:pPr lvl="1"/>
            <a:r>
              <a:rPr lang="vi-VN" dirty="0"/>
              <a:t>Ово деловање се остварује везивање за алфа и бета естрогене рецепторе у организму.</a:t>
            </a:r>
            <a:endParaRPr lang="sr-Latn-RS" sz="1400" dirty="0"/>
          </a:p>
          <a:p>
            <a:pPr lvl="1"/>
            <a:r>
              <a:rPr lang="vi-VN" dirty="0"/>
              <a:t>Изофлавони соје имају антиоксидана својства, посебно генистеин.</a:t>
            </a:r>
            <a:endParaRPr lang="sr-Latn-RS" sz="1400" dirty="0"/>
          </a:p>
          <a:p>
            <a:pPr lvl="1"/>
            <a:r>
              <a:rPr lang="vi-VN" dirty="0"/>
              <a:t>Епидемиолошки и неки експериментални подаци указују на способност изофлавона да делују повољно смањујући ризик од неких врста канцера (дојка, плућа, простата) и антиатерогено снижавајуци ниво холестерола. </a:t>
            </a:r>
            <a:endParaRPr lang="sr-Latn-RS" sz="1400" dirty="0"/>
          </a:p>
          <a:p>
            <a:pPr lvl="1"/>
            <a:r>
              <a:rPr lang="vi-VN" dirty="0"/>
              <a:t>Истовремено постоји мањи број експерименталних резултата који указује на могуће промотивно деловање изофлавона соје на естроген-зависне типове канцера и у тој области је потребно још истраживања да би се донели </a:t>
            </a:r>
            <a:r>
              <a:rPr lang="vi-VN" dirty="0" smtClean="0"/>
              <a:t>кона</a:t>
            </a:r>
            <a:r>
              <a:rPr lang="sr-Cyrl-RS" dirty="0" smtClean="0"/>
              <a:t>Ч</a:t>
            </a:r>
            <a:r>
              <a:rPr lang="vi-VN" dirty="0" smtClean="0"/>
              <a:t>ни </a:t>
            </a:r>
            <a:r>
              <a:rPr lang="vi-VN" dirty="0"/>
              <a:t>закључци.</a:t>
            </a:r>
            <a:endParaRPr lang="sr-Latn-RS" sz="1400" dirty="0"/>
          </a:p>
          <a:p>
            <a:pPr lvl="1"/>
            <a:r>
              <a:rPr lang="vi-VN" dirty="0"/>
              <a:t>Повољни ефекти изофлавона се такоде повезују са смањењем и ублажавањем неких последица менопаузе.</a:t>
            </a:r>
            <a:endParaRPr lang="sr-Latn-RS" sz="1400" dirty="0"/>
          </a:p>
          <a:p>
            <a:endParaRPr lang="sr-Latn-RS" dirty="0"/>
          </a:p>
        </p:txBody>
      </p:sp>
    </p:spTree>
    <p:extLst>
      <p:ext uri="{BB962C8B-B14F-4D97-AF65-F5344CB8AC3E}">
        <p14:creationId xmlns:p14="http://schemas.microsoft.com/office/powerpoint/2010/main" val="17247017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20000"/>
          </a:bodyPr>
          <a:lstStyle/>
          <a:p>
            <a:pPr lvl="0"/>
            <a:r>
              <a:rPr lang="en-US" b="1" dirty="0" err="1"/>
              <a:t>Дневне</a:t>
            </a:r>
            <a:r>
              <a:rPr lang="en-US" b="1" dirty="0"/>
              <a:t> </a:t>
            </a:r>
            <a:r>
              <a:rPr lang="en-US" b="1" dirty="0" err="1"/>
              <a:t>потребе</a:t>
            </a:r>
            <a:r>
              <a:rPr lang="en-US" b="1" dirty="0"/>
              <a:t> </a:t>
            </a:r>
            <a:r>
              <a:rPr lang="en-US" b="1" dirty="0" err="1"/>
              <a:t>за</a:t>
            </a:r>
            <a:r>
              <a:rPr lang="en-US" b="1" dirty="0"/>
              <a:t> </a:t>
            </a:r>
            <a:r>
              <a:rPr lang="en-US" b="1" dirty="0" err="1"/>
              <a:t>изофлавоноидима</a:t>
            </a:r>
            <a:r>
              <a:rPr lang="en-US" b="1" dirty="0"/>
              <a:t> </a:t>
            </a:r>
            <a:r>
              <a:rPr lang="en-US" b="1" dirty="0" err="1"/>
              <a:t>соје</a:t>
            </a:r>
            <a:r>
              <a:rPr lang="en-US" b="1" dirty="0"/>
              <a:t> – </a:t>
            </a:r>
            <a:r>
              <a:rPr lang="en-US" b="1" dirty="0" err="1"/>
              <a:t>Изофлавоноиди</a:t>
            </a:r>
            <a:r>
              <a:rPr lang="en-US" b="1" dirty="0"/>
              <a:t> </a:t>
            </a:r>
            <a:r>
              <a:rPr lang="en-US" b="1" dirty="0" err="1"/>
              <a:t>соје</a:t>
            </a:r>
            <a:r>
              <a:rPr lang="en-US" b="1" dirty="0"/>
              <a:t> </a:t>
            </a:r>
            <a:r>
              <a:rPr lang="en-US" b="1" dirty="0" err="1"/>
              <a:t>нису</a:t>
            </a:r>
            <a:r>
              <a:rPr lang="en-US" b="1" dirty="0"/>
              <a:t> </a:t>
            </a:r>
            <a:r>
              <a:rPr lang="en-US" b="1" dirty="0" err="1"/>
              <a:t>неопходни</a:t>
            </a:r>
            <a:r>
              <a:rPr lang="en-US" b="1" dirty="0"/>
              <a:t> </a:t>
            </a:r>
            <a:r>
              <a:rPr lang="en-US" b="1" dirty="0" err="1"/>
              <a:t>за</a:t>
            </a:r>
            <a:r>
              <a:rPr lang="en-US" b="1" dirty="0"/>
              <a:t> </a:t>
            </a:r>
            <a:r>
              <a:rPr lang="en-US" b="1" dirty="0" err="1"/>
              <a:t>функционисање</a:t>
            </a:r>
            <a:r>
              <a:rPr lang="en-US" b="1" dirty="0"/>
              <a:t> </a:t>
            </a:r>
            <a:r>
              <a:rPr lang="en-US" b="1" dirty="0" err="1"/>
              <a:t>организма</a:t>
            </a:r>
            <a:r>
              <a:rPr lang="en-US" b="1" dirty="0"/>
              <a:t> и </a:t>
            </a:r>
            <a:r>
              <a:rPr lang="en-US" b="1" dirty="0" err="1"/>
              <a:t>нису</a:t>
            </a:r>
            <a:r>
              <a:rPr lang="en-US" b="1" dirty="0"/>
              <a:t> </a:t>
            </a:r>
            <a:r>
              <a:rPr lang="en-US" b="1" dirty="0" err="1"/>
              <a:t>забележени</a:t>
            </a:r>
            <a:r>
              <a:rPr lang="en-US" b="1" dirty="0"/>
              <a:t> </a:t>
            </a:r>
            <a:r>
              <a:rPr lang="en-US" b="1" dirty="0" err="1"/>
              <a:t>никакви</a:t>
            </a:r>
            <a:r>
              <a:rPr lang="en-US" b="1" dirty="0"/>
              <a:t> </a:t>
            </a:r>
            <a:r>
              <a:rPr lang="en-US" b="1" dirty="0" err="1"/>
              <a:t>симптоми</a:t>
            </a:r>
            <a:r>
              <a:rPr lang="en-US" b="1" dirty="0"/>
              <a:t> </a:t>
            </a:r>
            <a:r>
              <a:rPr lang="en-US" b="1" dirty="0" err="1"/>
              <a:t>дефицита</a:t>
            </a:r>
            <a:r>
              <a:rPr lang="en-US" b="1" dirty="0"/>
              <a:t>.</a:t>
            </a:r>
            <a:endParaRPr lang="sr-Latn-RS" dirty="0"/>
          </a:p>
          <a:p>
            <a:pPr lvl="0"/>
            <a:r>
              <a:rPr lang="en-US" b="1" dirty="0" err="1"/>
              <a:t>Нежељене</a:t>
            </a:r>
            <a:r>
              <a:rPr lang="en-US" b="1" dirty="0"/>
              <a:t> </a:t>
            </a:r>
            <a:r>
              <a:rPr lang="en-US" b="1" dirty="0" err="1"/>
              <a:t>реакције</a:t>
            </a:r>
            <a:r>
              <a:rPr lang="en-US" b="1" dirty="0"/>
              <a:t> и </a:t>
            </a:r>
            <a:r>
              <a:rPr lang="en-US" b="1" dirty="0" err="1"/>
              <a:t>упозорења</a:t>
            </a:r>
            <a:r>
              <a:rPr lang="en-US" b="1" dirty="0"/>
              <a:t> – </a:t>
            </a:r>
            <a:r>
              <a:rPr lang="en-US" b="1" dirty="0" err="1"/>
              <a:t>Труднице</a:t>
            </a:r>
            <a:r>
              <a:rPr lang="en-US" b="1" dirty="0"/>
              <a:t>, </a:t>
            </a:r>
            <a:r>
              <a:rPr lang="en-US" b="1" dirty="0" err="1"/>
              <a:t>дојиље</a:t>
            </a:r>
            <a:r>
              <a:rPr lang="en-US" b="1" dirty="0"/>
              <a:t> и </a:t>
            </a:r>
            <a:r>
              <a:rPr lang="en-US" b="1" dirty="0" err="1"/>
              <a:t>мала</a:t>
            </a:r>
            <a:r>
              <a:rPr lang="en-US" b="1" dirty="0"/>
              <a:t> </a:t>
            </a:r>
            <a:r>
              <a:rPr lang="en-US" b="1" dirty="0" err="1"/>
              <a:t>деца</a:t>
            </a:r>
            <a:r>
              <a:rPr lang="en-US" b="1" dirty="0"/>
              <a:t> </a:t>
            </a:r>
            <a:r>
              <a:rPr lang="en-US" b="1" dirty="0" err="1"/>
              <a:t>не</a:t>
            </a:r>
            <a:r>
              <a:rPr lang="en-US" b="1" dirty="0"/>
              <a:t> </a:t>
            </a:r>
            <a:r>
              <a:rPr lang="en-US" b="1" dirty="0" err="1"/>
              <a:t>би</a:t>
            </a:r>
            <a:r>
              <a:rPr lang="en-US" b="1" dirty="0"/>
              <a:t> </a:t>
            </a:r>
            <a:r>
              <a:rPr lang="en-US" b="1" dirty="0" err="1"/>
              <a:t>требало</a:t>
            </a:r>
            <a:r>
              <a:rPr lang="en-US" b="1" dirty="0"/>
              <a:t> </a:t>
            </a:r>
            <a:r>
              <a:rPr lang="en-US" b="1" dirty="0" err="1"/>
              <a:t>да</a:t>
            </a:r>
            <a:r>
              <a:rPr lang="en-US" b="1" dirty="0"/>
              <a:t> </a:t>
            </a:r>
            <a:r>
              <a:rPr lang="en-US" b="1" dirty="0" err="1"/>
              <a:t>узимају</a:t>
            </a:r>
            <a:r>
              <a:rPr lang="en-US" b="1" dirty="0"/>
              <a:t> </a:t>
            </a:r>
            <a:r>
              <a:rPr lang="en-US" b="1" dirty="0" err="1"/>
              <a:t>изофлавоноиде</a:t>
            </a:r>
            <a:r>
              <a:rPr lang="en-US" b="1" dirty="0"/>
              <a:t> </a:t>
            </a:r>
            <a:r>
              <a:rPr lang="en-US" b="1" dirty="0" err="1"/>
              <a:t>соје</a:t>
            </a:r>
            <a:r>
              <a:rPr lang="en-US" b="1" dirty="0"/>
              <a:t>, </a:t>
            </a:r>
            <a:r>
              <a:rPr lang="en-US" b="1" dirty="0" err="1"/>
              <a:t>јер</a:t>
            </a:r>
            <a:r>
              <a:rPr lang="en-US" b="1" dirty="0"/>
              <a:t> </a:t>
            </a:r>
            <a:r>
              <a:rPr lang="en-US" b="1" dirty="0" err="1"/>
              <a:t>не</a:t>
            </a:r>
            <a:r>
              <a:rPr lang="en-US" b="1" dirty="0"/>
              <a:t> </a:t>
            </a:r>
            <a:r>
              <a:rPr lang="en-US" b="1" dirty="0" err="1"/>
              <a:t>постоји</a:t>
            </a:r>
            <a:r>
              <a:rPr lang="en-US" b="1" dirty="0"/>
              <a:t> </a:t>
            </a:r>
            <a:r>
              <a:rPr lang="en-US" b="1" dirty="0" err="1"/>
              <a:t>довољно</a:t>
            </a:r>
            <a:r>
              <a:rPr lang="en-US" b="1" dirty="0"/>
              <a:t> </a:t>
            </a:r>
            <a:r>
              <a:rPr lang="en-US" b="1" dirty="0" err="1"/>
              <a:t>података</a:t>
            </a:r>
            <a:r>
              <a:rPr lang="en-US" b="1" dirty="0"/>
              <a:t> о </a:t>
            </a:r>
            <a:r>
              <a:rPr lang="en-US" b="1" dirty="0" err="1"/>
              <a:t>његовом</a:t>
            </a:r>
            <a:r>
              <a:rPr lang="en-US" b="1" dirty="0"/>
              <a:t> </a:t>
            </a:r>
            <a:r>
              <a:rPr lang="en-US" b="1" dirty="0" err="1"/>
              <a:t>деловању</a:t>
            </a:r>
            <a:r>
              <a:rPr lang="en-US" b="1" dirty="0"/>
              <a:t> </a:t>
            </a:r>
            <a:r>
              <a:rPr lang="en-US" b="1" dirty="0" err="1"/>
              <a:t>на</a:t>
            </a:r>
            <a:r>
              <a:rPr lang="en-US" b="1" dirty="0"/>
              <a:t> </a:t>
            </a:r>
            <a:r>
              <a:rPr lang="en-US" b="1" dirty="0" err="1"/>
              <a:t>ову</a:t>
            </a:r>
            <a:r>
              <a:rPr lang="en-US" b="1" dirty="0"/>
              <a:t> </a:t>
            </a:r>
            <a:r>
              <a:rPr lang="en-US" b="1" dirty="0" err="1"/>
              <a:t>популацију</a:t>
            </a:r>
            <a:r>
              <a:rPr lang="en-US" b="1" dirty="0"/>
              <a:t>. </a:t>
            </a:r>
            <a:r>
              <a:rPr lang="en-US" b="1" dirty="0" err="1"/>
              <a:t>Особе</a:t>
            </a:r>
            <a:r>
              <a:rPr lang="en-US" b="1" dirty="0"/>
              <a:t> </a:t>
            </a:r>
            <a:r>
              <a:rPr lang="en-US" b="1" dirty="0" err="1"/>
              <a:t>које</a:t>
            </a:r>
            <a:r>
              <a:rPr lang="en-US" b="1" dirty="0"/>
              <a:t> </a:t>
            </a:r>
            <a:r>
              <a:rPr lang="en-US" b="1" dirty="0" err="1"/>
              <a:t>су</a:t>
            </a:r>
            <a:r>
              <a:rPr lang="en-US" b="1" dirty="0"/>
              <a:t> </a:t>
            </a:r>
            <a:r>
              <a:rPr lang="en-US" b="1" dirty="0" err="1"/>
              <a:t>преосетљиве</a:t>
            </a:r>
            <a:r>
              <a:rPr lang="en-US" b="1" dirty="0"/>
              <a:t> </a:t>
            </a:r>
            <a:r>
              <a:rPr lang="en-US" b="1" dirty="0" err="1"/>
              <a:t>на</a:t>
            </a:r>
            <a:r>
              <a:rPr lang="en-US" b="1" dirty="0"/>
              <a:t> </a:t>
            </a:r>
            <a:r>
              <a:rPr lang="en-US" b="1" dirty="0" err="1"/>
              <a:t>састојке</a:t>
            </a:r>
            <a:r>
              <a:rPr lang="en-US" b="1" dirty="0"/>
              <a:t> </a:t>
            </a:r>
            <a:r>
              <a:rPr lang="en-US" b="1" dirty="0" err="1"/>
              <a:t>соје</a:t>
            </a:r>
            <a:r>
              <a:rPr lang="en-US" b="1" dirty="0"/>
              <a:t>, </a:t>
            </a:r>
            <a:r>
              <a:rPr lang="en-US" b="1" dirty="0" err="1"/>
              <a:t>особе</a:t>
            </a:r>
            <a:r>
              <a:rPr lang="en-US" b="1" dirty="0"/>
              <a:t> </a:t>
            </a:r>
            <a:r>
              <a:rPr lang="en-US" b="1" dirty="0" err="1"/>
              <a:t>оболеле</a:t>
            </a:r>
            <a:r>
              <a:rPr lang="en-US" b="1" dirty="0"/>
              <a:t> </a:t>
            </a:r>
            <a:r>
              <a:rPr lang="en-US" b="1" dirty="0" err="1"/>
              <a:t>од</a:t>
            </a:r>
            <a:r>
              <a:rPr lang="en-US" b="1" dirty="0"/>
              <a:t> </a:t>
            </a:r>
            <a:r>
              <a:rPr lang="en-US" b="1" dirty="0" err="1"/>
              <a:t>канцера</a:t>
            </a:r>
            <a:r>
              <a:rPr lang="en-US" b="1" dirty="0"/>
              <a:t> и </a:t>
            </a:r>
            <a:r>
              <a:rPr lang="en-US" b="1" dirty="0" err="1"/>
              <a:t>хипотироидизма</a:t>
            </a:r>
            <a:r>
              <a:rPr lang="en-US" b="1" dirty="0"/>
              <a:t> </a:t>
            </a:r>
            <a:r>
              <a:rPr lang="en-US" b="1" dirty="0" err="1"/>
              <a:t>не</a:t>
            </a:r>
            <a:r>
              <a:rPr lang="en-US" b="1" dirty="0"/>
              <a:t> </a:t>
            </a:r>
            <a:r>
              <a:rPr lang="en-US" b="1" dirty="0" err="1"/>
              <a:t>би</a:t>
            </a:r>
            <a:r>
              <a:rPr lang="en-US" b="1" dirty="0"/>
              <a:t> </a:t>
            </a:r>
            <a:r>
              <a:rPr lang="en-US" b="1" dirty="0" err="1"/>
              <a:t>требало</a:t>
            </a:r>
            <a:r>
              <a:rPr lang="en-US" b="1" dirty="0"/>
              <a:t> </a:t>
            </a:r>
            <a:r>
              <a:rPr lang="en-US" b="1" dirty="0" err="1"/>
              <a:t>да</a:t>
            </a:r>
            <a:r>
              <a:rPr lang="en-US" b="1" dirty="0"/>
              <a:t> </a:t>
            </a:r>
            <a:r>
              <a:rPr lang="en-US" b="1" dirty="0" err="1"/>
              <a:t>узимају</a:t>
            </a:r>
            <a:r>
              <a:rPr lang="en-US" b="1" dirty="0"/>
              <a:t> </a:t>
            </a:r>
            <a:r>
              <a:rPr lang="en-US" b="1" dirty="0" err="1"/>
              <a:t>ове</a:t>
            </a:r>
            <a:r>
              <a:rPr lang="en-US" b="1" dirty="0"/>
              <a:t> </a:t>
            </a:r>
            <a:r>
              <a:rPr lang="en-US" b="1" dirty="0" err="1"/>
              <a:t>препарате</a:t>
            </a:r>
            <a:r>
              <a:rPr lang="en-US" b="1" dirty="0"/>
              <a:t>.</a:t>
            </a:r>
            <a:endParaRPr lang="sr-Latn-RS" dirty="0"/>
          </a:p>
          <a:p>
            <a:pPr lvl="0"/>
            <a:r>
              <a:rPr lang="en-US" b="1" dirty="0" err="1"/>
              <a:t>Интеракције</a:t>
            </a:r>
            <a:r>
              <a:rPr lang="en-US" b="1" dirty="0"/>
              <a:t> </a:t>
            </a:r>
            <a:r>
              <a:rPr lang="en-US" b="1" dirty="0" err="1"/>
              <a:t>изофлавоноида</a:t>
            </a:r>
            <a:r>
              <a:rPr lang="en-US" b="1" dirty="0"/>
              <a:t> </a:t>
            </a:r>
            <a:r>
              <a:rPr lang="en-US" b="1" dirty="0" err="1"/>
              <a:t>са</a:t>
            </a:r>
            <a:r>
              <a:rPr lang="en-US" b="1" dirty="0"/>
              <a:t> </a:t>
            </a:r>
            <a:r>
              <a:rPr lang="en-US" b="1" dirty="0" err="1"/>
              <a:t>лековима</a:t>
            </a:r>
            <a:r>
              <a:rPr lang="en-US" b="1" dirty="0"/>
              <a:t>, </a:t>
            </a:r>
            <a:r>
              <a:rPr lang="en-US" b="1" dirty="0" err="1"/>
              <a:t>храном</a:t>
            </a:r>
            <a:r>
              <a:rPr lang="en-US" b="1" dirty="0"/>
              <a:t> и </a:t>
            </a:r>
            <a:r>
              <a:rPr lang="en-US" b="1" dirty="0" err="1"/>
              <a:t>суплементима</a:t>
            </a:r>
            <a:r>
              <a:rPr lang="en-US" b="1" dirty="0"/>
              <a:t> – </a:t>
            </a:r>
            <a:r>
              <a:rPr lang="en-US" b="1" dirty="0" err="1"/>
              <a:t>Даидзеин</a:t>
            </a:r>
            <a:r>
              <a:rPr lang="en-US" b="1" dirty="0"/>
              <a:t> </a:t>
            </a:r>
            <a:r>
              <a:rPr lang="en-US" b="1" dirty="0" err="1"/>
              <a:t>из</a:t>
            </a:r>
            <a:r>
              <a:rPr lang="en-US" b="1" dirty="0"/>
              <a:t> </a:t>
            </a:r>
            <a:r>
              <a:rPr lang="en-US" b="1" dirty="0" err="1"/>
              <a:t>изофлавоноида</a:t>
            </a:r>
            <a:r>
              <a:rPr lang="en-US" b="1" dirty="0"/>
              <a:t> </a:t>
            </a:r>
            <a:r>
              <a:rPr lang="en-US" b="1" dirty="0" err="1"/>
              <a:t>соје</a:t>
            </a:r>
            <a:r>
              <a:rPr lang="en-US" b="1" dirty="0"/>
              <a:t> </a:t>
            </a:r>
            <a:r>
              <a:rPr lang="en-US" b="1" dirty="0" err="1"/>
              <a:t>може</a:t>
            </a:r>
            <a:r>
              <a:rPr lang="en-US" b="1" dirty="0"/>
              <a:t> </a:t>
            </a:r>
            <a:r>
              <a:rPr lang="en-US" b="1" dirty="0" err="1"/>
              <a:t>да</a:t>
            </a:r>
            <a:r>
              <a:rPr lang="en-US" b="1" dirty="0"/>
              <a:t> </a:t>
            </a:r>
            <a:r>
              <a:rPr lang="en-US" b="1" dirty="0" err="1"/>
              <a:t>повећа</a:t>
            </a:r>
            <a:r>
              <a:rPr lang="en-US" b="1" dirty="0"/>
              <a:t> </a:t>
            </a:r>
            <a:r>
              <a:rPr lang="en-US" b="1" dirty="0" err="1"/>
              <a:t>апсорпцију</a:t>
            </a:r>
            <a:r>
              <a:rPr lang="en-US" b="1" dirty="0"/>
              <a:t> </a:t>
            </a:r>
            <a:r>
              <a:rPr lang="en-US" b="1" dirty="0" err="1"/>
              <a:t>унетог</a:t>
            </a:r>
            <a:r>
              <a:rPr lang="en-US" b="1" dirty="0"/>
              <a:t> </a:t>
            </a:r>
            <a:r>
              <a:rPr lang="en-US" b="1" dirty="0" err="1"/>
              <a:t>алкохола</a:t>
            </a:r>
            <a:r>
              <a:rPr lang="en-US" b="1" dirty="0"/>
              <a:t>.</a:t>
            </a:r>
            <a:endParaRPr lang="sr-Latn-RS" dirty="0"/>
          </a:p>
          <a:p>
            <a:pPr lvl="0"/>
            <a:r>
              <a:rPr lang="en-US" b="1" dirty="0" err="1"/>
              <a:t>Уобичајене</a:t>
            </a:r>
            <a:r>
              <a:rPr lang="en-US" b="1" dirty="0"/>
              <a:t> </a:t>
            </a:r>
            <a:r>
              <a:rPr lang="en-US" b="1" dirty="0" err="1"/>
              <a:t>суплементиране</a:t>
            </a:r>
            <a:r>
              <a:rPr lang="en-US" b="1" dirty="0"/>
              <a:t> </a:t>
            </a:r>
            <a:r>
              <a:rPr lang="en-US" b="1" dirty="0" err="1"/>
              <a:t>дозе</a:t>
            </a:r>
            <a:r>
              <a:rPr lang="en-US" b="1" dirty="0"/>
              <a:t> – 10-120 </a:t>
            </a:r>
            <a:r>
              <a:rPr lang="en-US" b="1" dirty="0" smtClean="0"/>
              <a:t>mg </a:t>
            </a:r>
            <a:r>
              <a:rPr lang="en-US" b="1" dirty="0"/>
              <a:t>у </a:t>
            </a:r>
            <a:r>
              <a:rPr lang="en-US" b="1" dirty="0" err="1"/>
              <a:t>једном</a:t>
            </a:r>
            <a:r>
              <a:rPr lang="en-US" b="1" dirty="0"/>
              <a:t> </a:t>
            </a:r>
            <a:r>
              <a:rPr lang="en-US" b="1" dirty="0" err="1"/>
              <a:t>дозираном</a:t>
            </a:r>
            <a:r>
              <a:rPr lang="en-US" b="1" dirty="0"/>
              <a:t> </a:t>
            </a:r>
            <a:r>
              <a:rPr lang="en-US" b="1" dirty="0" err="1"/>
              <a:t>облику</a:t>
            </a:r>
            <a:r>
              <a:rPr lang="en-US" b="1" dirty="0"/>
              <a:t>.</a:t>
            </a:r>
            <a:endParaRPr lang="sr-Latn-RS" dirty="0"/>
          </a:p>
          <a:p>
            <a:endParaRPr lang="sr-Latn-RS" dirty="0"/>
          </a:p>
          <a:p>
            <a:endParaRPr lang="en-US" dirty="0"/>
          </a:p>
        </p:txBody>
      </p:sp>
    </p:spTree>
    <p:extLst>
      <p:ext uri="{BB962C8B-B14F-4D97-AF65-F5344CB8AC3E}">
        <p14:creationId xmlns:p14="http://schemas.microsoft.com/office/powerpoint/2010/main" val="4396807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132856"/>
            <a:ext cx="8229600" cy="1143000"/>
          </a:xfrm>
        </p:spPr>
        <p:txBody>
          <a:bodyPr/>
          <a:lstStyle/>
          <a:p>
            <a:r>
              <a:rPr lang="sr-Cyrl-RS" dirty="0" smtClean="0"/>
              <a:t>Аминокиселине и беланчевине</a:t>
            </a:r>
            <a:endParaRPr lang="sr-Latn-RS" dirty="0"/>
          </a:p>
        </p:txBody>
      </p:sp>
    </p:spTree>
    <p:extLst>
      <p:ext uri="{BB962C8B-B14F-4D97-AF65-F5344CB8AC3E}">
        <p14:creationId xmlns:p14="http://schemas.microsoft.com/office/powerpoint/2010/main" val="39270243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4067944" y="399318"/>
            <a:ext cx="219008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2800" b="1" dirty="0" smtClean="0">
                <a:latin typeface="Arial" charset="0"/>
              </a:rPr>
              <a:t>ПРОТЕИНИ</a:t>
            </a:r>
            <a:endParaRPr lang="en-US" sz="2800" b="1" dirty="0">
              <a:latin typeface="Arial" charset="0"/>
            </a:endParaRPr>
          </a:p>
        </p:txBody>
      </p:sp>
      <p:sp>
        <p:nvSpPr>
          <p:cNvPr id="20483" name="Text Box 3"/>
          <p:cNvSpPr txBox="1">
            <a:spLocks noChangeArrowheads="1"/>
          </p:cNvSpPr>
          <p:nvPr/>
        </p:nvSpPr>
        <p:spPr bwMode="auto">
          <a:xfrm>
            <a:off x="0" y="1196975"/>
            <a:ext cx="8604448" cy="489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buFontTx/>
              <a:buChar char="•"/>
              <a:defRPr/>
            </a:pPr>
            <a:r>
              <a:rPr lang="en-AU" sz="2400" dirty="0">
                <a:effectLst>
                  <a:outerShdw blurRad="38100" dist="38100" dir="2700000" algn="tl">
                    <a:srgbClr val="000000"/>
                  </a:outerShdw>
                </a:effectLst>
                <a:latin typeface="Arial" charset="0"/>
              </a:rPr>
              <a:t> </a:t>
            </a:r>
            <a:r>
              <a:rPr lang="en-AU" sz="2400" dirty="0" err="1">
                <a:latin typeface="Arial" charset="0"/>
              </a:rPr>
              <a:t>Органски</a:t>
            </a:r>
            <a:r>
              <a:rPr lang="en-AU" sz="2400" dirty="0">
                <a:latin typeface="Arial" charset="0"/>
              </a:rPr>
              <a:t> </a:t>
            </a:r>
            <a:r>
              <a:rPr lang="en-AU" sz="2400" dirty="0" err="1">
                <a:latin typeface="Arial" charset="0"/>
              </a:rPr>
              <a:t>макроелементи</a:t>
            </a:r>
            <a:r>
              <a:rPr lang="en-AU" sz="2400" dirty="0">
                <a:latin typeface="Arial" charset="0"/>
              </a:rPr>
              <a:t> </a:t>
            </a:r>
            <a:r>
              <a:rPr lang="en-AU" sz="2400" dirty="0" err="1">
                <a:latin typeface="Arial" charset="0"/>
              </a:rPr>
              <a:t>изгра</a:t>
            </a:r>
            <a:r>
              <a:rPr lang="sr-Cyrl-CS" sz="2400" dirty="0">
                <a:latin typeface="Arial" charset="0"/>
              </a:rPr>
              <a:t>ђ</a:t>
            </a:r>
            <a:r>
              <a:rPr lang="en-AU" sz="2400" dirty="0" err="1">
                <a:latin typeface="Arial" charset="0"/>
              </a:rPr>
              <a:t>ени</a:t>
            </a:r>
            <a:r>
              <a:rPr lang="en-AU" sz="2400" dirty="0">
                <a:latin typeface="Arial" charset="0"/>
              </a:rPr>
              <a:t> </a:t>
            </a:r>
            <a:endParaRPr lang="sr-Cyrl-CS" sz="2400" dirty="0">
              <a:latin typeface="Arial" charset="0"/>
            </a:endParaRPr>
          </a:p>
          <a:p>
            <a:pPr>
              <a:defRPr/>
            </a:pPr>
            <a:r>
              <a:rPr lang="sr-Cyrl-CS" sz="2400" dirty="0">
                <a:latin typeface="Arial" charset="0"/>
              </a:rPr>
              <a:t> </a:t>
            </a:r>
            <a:r>
              <a:rPr lang="en-AU" sz="2400" dirty="0" err="1">
                <a:latin typeface="Arial" charset="0"/>
              </a:rPr>
              <a:t>од</a:t>
            </a:r>
            <a:r>
              <a:rPr lang="en-AU" sz="2400" dirty="0">
                <a:latin typeface="Arial" charset="0"/>
              </a:rPr>
              <a:t>  </a:t>
            </a:r>
            <a:r>
              <a:rPr lang="en-AU" sz="2400" dirty="0" err="1">
                <a:latin typeface="Arial" charset="0"/>
              </a:rPr>
              <a:t>атома</a:t>
            </a:r>
            <a:r>
              <a:rPr lang="en-AU" sz="2400" dirty="0">
                <a:latin typeface="Arial" charset="0"/>
              </a:rPr>
              <a:t> </a:t>
            </a:r>
            <a:r>
              <a:rPr lang="en-AU" sz="2400" b="1" dirty="0">
                <a:latin typeface="Arial" charset="0"/>
              </a:rPr>
              <a:t>C, H, O, N</a:t>
            </a:r>
            <a:r>
              <a:rPr lang="sr-Cyrl-CS" sz="2400" b="1" dirty="0">
                <a:latin typeface="Arial" charset="0"/>
              </a:rPr>
              <a:t> као </a:t>
            </a:r>
            <a:r>
              <a:rPr lang="sr-Cyrl-CS" sz="2400" dirty="0">
                <a:latin typeface="Arial" charset="0"/>
              </a:rPr>
              <a:t>и</a:t>
            </a:r>
            <a:r>
              <a:rPr lang="sr-Cyrl-CS" sz="2400" b="1" dirty="0">
                <a:latin typeface="Arial" charset="0"/>
              </a:rPr>
              <a:t> </a:t>
            </a:r>
            <a:r>
              <a:rPr lang="en-AU" sz="2400" b="1" dirty="0">
                <a:latin typeface="Arial" charset="0"/>
              </a:rPr>
              <a:t>S, P, Zn, Fe, </a:t>
            </a:r>
            <a:r>
              <a:rPr lang="en-AU" sz="2400" b="1" dirty="0" smtClean="0">
                <a:latin typeface="Arial" charset="0"/>
              </a:rPr>
              <a:t>Cu</a:t>
            </a:r>
            <a:endParaRPr lang="sr-Cyrl-RS" sz="2400" b="1" dirty="0" smtClean="0">
              <a:latin typeface="Arial" charset="0"/>
            </a:endParaRPr>
          </a:p>
          <a:p>
            <a:pPr>
              <a:defRPr/>
            </a:pPr>
            <a:endParaRPr lang="sr-Cyrl-RS" sz="2400" b="1" dirty="0">
              <a:latin typeface="Arial" charset="0"/>
            </a:endParaRPr>
          </a:p>
          <a:p>
            <a:pPr>
              <a:defRPr/>
            </a:pPr>
            <a:r>
              <a:rPr lang="sr-Cyrl-RS" sz="2400" b="1" dirty="0" smtClean="0">
                <a:latin typeface="Arial" charset="0"/>
              </a:rPr>
              <a:t>ОСНОВНЕ ГРАДИВНЕ МАТЕРИЈЕ</a:t>
            </a:r>
            <a:endParaRPr lang="sr-Cyrl-CS" sz="2400" dirty="0"/>
          </a:p>
          <a:p>
            <a:pPr>
              <a:defRPr/>
            </a:pPr>
            <a:endParaRPr lang="en-AU" sz="2400" b="1" dirty="0">
              <a:latin typeface="Arial" charset="0"/>
            </a:endParaRPr>
          </a:p>
          <a:p>
            <a:pPr>
              <a:buFontTx/>
              <a:buChar char="•"/>
              <a:defRPr/>
            </a:pPr>
            <a:r>
              <a:rPr lang="en-AU" sz="2400" b="1" dirty="0" err="1" smtClean="0">
                <a:latin typeface="Arial" charset="0"/>
              </a:rPr>
              <a:t>јединице</a:t>
            </a:r>
            <a:r>
              <a:rPr lang="en-AU" sz="2400" b="1" dirty="0" smtClean="0">
                <a:latin typeface="Arial" charset="0"/>
              </a:rPr>
              <a:t> </a:t>
            </a:r>
            <a:r>
              <a:rPr lang="sr-Cyrl-RS" sz="2400" b="1" dirty="0">
                <a:latin typeface="Arial" charset="0"/>
              </a:rPr>
              <a:t> </a:t>
            </a:r>
            <a:r>
              <a:rPr lang="sr-Cyrl-RS" sz="2400" b="1" dirty="0" smtClean="0">
                <a:latin typeface="Arial" charset="0"/>
              </a:rPr>
              <a:t>грађе </a:t>
            </a:r>
            <a:r>
              <a:rPr lang="en-AU" sz="2400" b="1" dirty="0" err="1" smtClean="0">
                <a:latin typeface="Arial" charset="0"/>
              </a:rPr>
              <a:t>су</a:t>
            </a:r>
            <a:r>
              <a:rPr lang="en-AU" sz="2400" b="1" dirty="0" smtClean="0">
                <a:latin typeface="Arial" charset="0"/>
              </a:rPr>
              <a:t> </a:t>
            </a:r>
            <a:r>
              <a:rPr lang="en-AU" sz="2400" b="1" dirty="0" err="1">
                <a:latin typeface="Arial" charset="0"/>
              </a:rPr>
              <a:t>аминокиселине</a:t>
            </a:r>
            <a:r>
              <a:rPr lang="en-AU" sz="2400" dirty="0">
                <a:latin typeface="Arial" charset="0"/>
              </a:rPr>
              <a:t> </a:t>
            </a:r>
          </a:p>
          <a:p>
            <a:pPr>
              <a:defRPr/>
            </a:pPr>
            <a:r>
              <a:rPr lang="en-AU" sz="2400" dirty="0">
                <a:latin typeface="Arial" charset="0"/>
              </a:rPr>
              <a:t>(у </a:t>
            </a:r>
            <a:r>
              <a:rPr lang="en-AU" sz="2400" dirty="0" err="1">
                <a:latin typeface="Arial" charset="0"/>
              </a:rPr>
              <a:t>природи</a:t>
            </a:r>
            <a:r>
              <a:rPr lang="en-AU" sz="2400" dirty="0">
                <a:latin typeface="Arial" charset="0"/>
              </a:rPr>
              <a:t> </a:t>
            </a:r>
            <a:r>
              <a:rPr lang="en-AU" sz="2400" dirty="0" err="1">
                <a:latin typeface="Arial" charset="0"/>
              </a:rPr>
              <a:t>се</a:t>
            </a:r>
            <a:r>
              <a:rPr lang="en-AU" sz="2400" dirty="0">
                <a:latin typeface="Arial" charset="0"/>
              </a:rPr>
              <a:t> </a:t>
            </a:r>
            <a:r>
              <a:rPr lang="en-AU" sz="2400" dirty="0" err="1">
                <a:latin typeface="Arial" charset="0"/>
              </a:rPr>
              <a:t>налази</a:t>
            </a:r>
            <a:r>
              <a:rPr lang="en-AU" sz="2400" dirty="0">
                <a:latin typeface="Arial" charset="0"/>
              </a:rPr>
              <a:t> </a:t>
            </a:r>
            <a:r>
              <a:rPr lang="en-AU" dirty="0"/>
              <a:t> </a:t>
            </a:r>
            <a:r>
              <a:rPr lang="en-AU" sz="2400" dirty="0" smtClean="0">
                <a:latin typeface="Arial" charset="0"/>
              </a:rPr>
              <a:t>20-</a:t>
            </a:r>
            <a:r>
              <a:rPr lang="sr-Cyrl-RS" sz="2400" dirty="0" smtClean="0">
                <a:latin typeface="Arial" charset="0"/>
              </a:rPr>
              <a:t>22-25</a:t>
            </a:r>
            <a:r>
              <a:rPr lang="en-AU" sz="2400" dirty="0" smtClean="0">
                <a:latin typeface="Arial" charset="0"/>
              </a:rPr>
              <a:t> </a:t>
            </a:r>
            <a:r>
              <a:rPr lang="en-AU" sz="2400" dirty="0" err="1">
                <a:latin typeface="Arial" charset="0"/>
              </a:rPr>
              <a:t>врста</a:t>
            </a:r>
            <a:r>
              <a:rPr lang="en-AU" dirty="0"/>
              <a:t> </a:t>
            </a:r>
            <a:r>
              <a:rPr lang="sr-Cyrl-RS" sz="2400" dirty="0" smtClean="0">
                <a:latin typeface="Arial" charset="0"/>
              </a:rPr>
              <a:t> </a:t>
            </a:r>
            <a:r>
              <a:rPr lang="en-AU" sz="2400" dirty="0" err="1" smtClean="0">
                <a:latin typeface="Arial" charset="0"/>
              </a:rPr>
              <a:t>аминокиселина</a:t>
            </a:r>
            <a:r>
              <a:rPr lang="en-AU" sz="2400" dirty="0">
                <a:latin typeface="Arial" charset="0"/>
              </a:rPr>
              <a:t>)</a:t>
            </a:r>
          </a:p>
          <a:p>
            <a:pPr>
              <a:defRPr/>
            </a:pPr>
            <a:r>
              <a:rPr lang="en-AU" sz="2400" dirty="0">
                <a:latin typeface="Arial" charset="0"/>
              </a:rPr>
              <a:t> </a:t>
            </a:r>
          </a:p>
          <a:p>
            <a:pPr>
              <a:buFontTx/>
              <a:buChar char="•"/>
              <a:defRPr/>
            </a:pPr>
            <a:r>
              <a:rPr lang="en-AU" sz="2400" dirty="0">
                <a:latin typeface="Arial" charset="0"/>
              </a:rPr>
              <a:t> </a:t>
            </a:r>
            <a:r>
              <a:rPr lang="en-AU" sz="2400" dirty="0" err="1">
                <a:latin typeface="Arial" charset="0"/>
              </a:rPr>
              <a:t>Разликују</a:t>
            </a:r>
            <a:r>
              <a:rPr lang="en-AU" sz="2400" dirty="0">
                <a:latin typeface="Arial" charset="0"/>
              </a:rPr>
              <a:t> </a:t>
            </a:r>
            <a:r>
              <a:rPr lang="en-AU" sz="2400" dirty="0" err="1">
                <a:latin typeface="Arial" charset="0"/>
              </a:rPr>
              <a:t>се</a:t>
            </a:r>
            <a:r>
              <a:rPr lang="en-AU" sz="2400" dirty="0">
                <a:latin typeface="Arial" charset="0"/>
              </a:rPr>
              <a:t> </a:t>
            </a:r>
            <a:r>
              <a:rPr lang="en-AU" sz="2400" dirty="0" err="1" smtClean="0">
                <a:latin typeface="Arial" charset="0"/>
              </a:rPr>
              <a:t>по</a:t>
            </a:r>
            <a:r>
              <a:rPr lang="sr-Cyrl-RS" sz="2400" dirty="0" smtClean="0">
                <a:latin typeface="Arial" charset="0"/>
              </a:rPr>
              <a:t>:</a:t>
            </a:r>
          </a:p>
          <a:p>
            <a:pPr>
              <a:defRPr/>
            </a:pPr>
            <a:r>
              <a:rPr lang="en-AU" sz="2400" dirty="0" smtClean="0">
                <a:latin typeface="Arial" charset="0"/>
              </a:rPr>
              <a:t> </a:t>
            </a:r>
            <a:r>
              <a:rPr lang="en-AU" sz="2400" dirty="0" err="1">
                <a:latin typeface="Arial" charset="0"/>
              </a:rPr>
              <a:t>броју</a:t>
            </a:r>
            <a:r>
              <a:rPr lang="en-AU" sz="2400" dirty="0">
                <a:latin typeface="Arial" charset="0"/>
              </a:rPr>
              <a:t> </a:t>
            </a:r>
            <a:r>
              <a:rPr lang="en-AU" sz="2400" dirty="0" err="1">
                <a:latin typeface="Arial" charset="0"/>
              </a:rPr>
              <a:t>аминокиселина</a:t>
            </a:r>
            <a:r>
              <a:rPr lang="en-AU" sz="2400" dirty="0">
                <a:latin typeface="Arial" charset="0"/>
              </a:rPr>
              <a:t>, </a:t>
            </a:r>
          </a:p>
          <a:p>
            <a:pPr>
              <a:defRPr/>
            </a:pPr>
            <a:r>
              <a:rPr lang="en-AU" sz="2400" dirty="0" err="1">
                <a:latin typeface="Arial" charset="0"/>
              </a:rPr>
              <a:t>облику</a:t>
            </a:r>
            <a:r>
              <a:rPr lang="en-AU" sz="2400" dirty="0">
                <a:latin typeface="Arial" charset="0"/>
              </a:rPr>
              <a:t> </a:t>
            </a:r>
            <a:r>
              <a:rPr lang="en-AU" sz="2400" dirty="0" err="1" smtClean="0">
                <a:latin typeface="Arial" charset="0"/>
              </a:rPr>
              <a:t>молекула</a:t>
            </a:r>
            <a:r>
              <a:rPr lang="en-AU" sz="2400" dirty="0" smtClean="0">
                <a:latin typeface="Arial" charset="0"/>
              </a:rPr>
              <a:t> </a:t>
            </a:r>
            <a:endParaRPr lang="sr-Cyrl-RS" sz="2400" dirty="0" smtClean="0">
              <a:latin typeface="Arial" charset="0"/>
            </a:endParaRPr>
          </a:p>
          <a:p>
            <a:pPr>
              <a:defRPr/>
            </a:pPr>
            <a:r>
              <a:rPr lang="en-AU" sz="2400" dirty="0" err="1" smtClean="0">
                <a:latin typeface="Arial" charset="0"/>
              </a:rPr>
              <a:t>фреквенцији</a:t>
            </a:r>
            <a:r>
              <a:rPr lang="en-AU" sz="2400" dirty="0" smtClean="0">
                <a:latin typeface="Arial" charset="0"/>
              </a:rPr>
              <a:t> </a:t>
            </a:r>
            <a:r>
              <a:rPr lang="en-AU" sz="2400" dirty="0" err="1" smtClean="0">
                <a:latin typeface="Arial" charset="0"/>
              </a:rPr>
              <a:t>јављања</a:t>
            </a:r>
            <a:endParaRPr lang="sr-Cyrl-RS" sz="2400" dirty="0" smtClean="0">
              <a:latin typeface="Arial" charset="0"/>
            </a:endParaRPr>
          </a:p>
          <a:p>
            <a:pPr>
              <a:defRPr/>
            </a:pPr>
            <a:r>
              <a:rPr lang="en-AU" sz="2400" dirty="0" err="1" smtClean="0">
                <a:latin typeface="Arial" charset="0"/>
              </a:rPr>
              <a:t>функцији</a:t>
            </a:r>
            <a:endParaRPr lang="en-US" sz="2400" dirty="0">
              <a:latin typeface="Comic Sans MS" pitchFamily="66" charset="0"/>
            </a:endParaRPr>
          </a:p>
        </p:txBody>
      </p:sp>
    </p:spTree>
    <p:extLst>
      <p:ext uri="{BB962C8B-B14F-4D97-AF65-F5344CB8AC3E}">
        <p14:creationId xmlns:p14="http://schemas.microsoft.com/office/powerpoint/2010/main" val="23257712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3"/>
          <p:cNvSpPr txBox="1">
            <a:spLocks noChangeArrowheads="1"/>
          </p:cNvSpPr>
          <p:nvPr/>
        </p:nvSpPr>
        <p:spPr bwMode="auto">
          <a:xfrm>
            <a:off x="107504" y="19472"/>
            <a:ext cx="9144000" cy="7355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1">
              <a:buFontTx/>
              <a:buChar char="•"/>
              <a:defRPr/>
            </a:pPr>
            <a:r>
              <a:rPr lang="en-AU" sz="2400" b="1" dirty="0">
                <a:effectLst>
                  <a:outerShdw blurRad="38100" dist="38100" dir="2700000" algn="tl">
                    <a:srgbClr val="000000"/>
                  </a:outerShdw>
                </a:effectLst>
                <a:latin typeface="Arial" charset="0"/>
              </a:rPr>
              <a:t> </a:t>
            </a:r>
            <a:r>
              <a:rPr lang="en-AU" sz="2400" dirty="0" err="1">
                <a:latin typeface="Arial" charset="0"/>
              </a:rPr>
              <a:t>Протеинска</a:t>
            </a:r>
            <a:r>
              <a:rPr lang="en-AU" sz="2400" dirty="0">
                <a:latin typeface="Arial" charset="0"/>
              </a:rPr>
              <a:t> </a:t>
            </a:r>
            <a:r>
              <a:rPr lang="en-AU" sz="2400" dirty="0" err="1">
                <a:latin typeface="Arial" charset="0"/>
              </a:rPr>
              <a:t>вредност</a:t>
            </a:r>
            <a:r>
              <a:rPr lang="en-AU" sz="2400" dirty="0">
                <a:latin typeface="Arial" charset="0"/>
              </a:rPr>
              <a:t> у </a:t>
            </a:r>
            <a:r>
              <a:rPr lang="en-AU" sz="2400" dirty="0" err="1">
                <a:latin typeface="Arial" charset="0"/>
              </a:rPr>
              <a:t>биљним</a:t>
            </a:r>
            <a:r>
              <a:rPr lang="en-AU" sz="2400" dirty="0">
                <a:latin typeface="Arial" charset="0"/>
              </a:rPr>
              <a:t> и </a:t>
            </a:r>
            <a:r>
              <a:rPr lang="sr-Cyrl-CS" sz="2400" dirty="0">
                <a:latin typeface="Arial" charset="0"/>
              </a:rPr>
              <a:t>ж</a:t>
            </a:r>
            <a:r>
              <a:rPr lang="en-AU" sz="2400" dirty="0" err="1">
                <a:latin typeface="Arial" charset="0"/>
              </a:rPr>
              <a:t>ивотињским</a:t>
            </a:r>
            <a:r>
              <a:rPr lang="en-AU" sz="2400" dirty="0">
                <a:latin typeface="Arial" charset="0"/>
              </a:rPr>
              <a:t> </a:t>
            </a:r>
            <a:r>
              <a:rPr lang="sr-Cyrl-CS" sz="2400" dirty="0">
                <a:latin typeface="Arial" charset="0"/>
              </a:rPr>
              <a:t>         </a:t>
            </a:r>
            <a:r>
              <a:rPr lang="en-AU" sz="2400" dirty="0" err="1">
                <a:latin typeface="Arial" charset="0"/>
              </a:rPr>
              <a:t>намирницама</a:t>
            </a:r>
            <a:r>
              <a:rPr lang="en-AU" sz="2400" dirty="0">
                <a:latin typeface="Arial" charset="0"/>
              </a:rPr>
              <a:t> </a:t>
            </a:r>
            <a:r>
              <a:rPr lang="en-AU" sz="2400" dirty="0" err="1">
                <a:latin typeface="Arial" charset="0"/>
              </a:rPr>
              <a:t>зависи</a:t>
            </a:r>
            <a:r>
              <a:rPr lang="en-AU" sz="2400" dirty="0">
                <a:latin typeface="Arial" charset="0"/>
              </a:rPr>
              <a:t> </a:t>
            </a:r>
            <a:r>
              <a:rPr lang="en-AU" sz="2400" dirty="0" err="1">
                <a:latin typeface="Arial" charset="0"/>
              </a:rPr>
              <a:t>од</a:t>
            </a:r>
            <a:r>
              <a:rPr lang="en-AU" sz="2400" dirty="0">
                <a:latin typeface="Arial" charset="0"/>
              </a:rPr>
              <a:t> </a:t>
            </a:r>
            <a:r>
              <a:rPr lang="en-AU" sz="2400" dirty="0" err="1">
                <a:latin typeface="Arial" charset="0"/>
              </a:rPr>
              <a:t>аминокиселинског</a:t>
            </a:r>
            <a:r>
              <a:rPr lang="en-AU" sz="2400" dirty="0">
                <a:latin typeface="Arial" charset="0"/>
              </a:rPr>
              <a:t> </a:t>
            </a:r>
            <a:r>
              <a:rPr lang="en-AU" sz="2400" dirty="0" err="1" smtClean="0">
                <a:latin typeface="Arial" charset="0"/>
              </a:rPr>
              <a:t>састава</a:t>
            </a:r>
            <a:endParaRPr lang="en-AU" sz="2400" dirty="0">
              <a:latin typeface="Arial" charset="0"/>
            </a:endParaRPr>
          </a:p>
          <a:p>
            <a:pPr lvl="1">
              <a:buFontTx/>
              <a:buChar char="•"/>
              <a:defRPr/>
            </a:pPr>
            <a:r>
              <a:rPr lang="en-AU" sz="2400" dirty="0">
                <a:latin typeface="Comic Sans MS" pitchFamily="66" charset="0"/>
              </a:rPr>
              <a:t> </a:t>
            </a:r>
            <a:r>
              <a:rPr lang="en-AU" sz="2400" dirty="0" err="1">
                <a:latin typeface="Arial" charset="0"/>
              </a:rPr>
              <a:t>Амино</a:t>
            </a:r>
            <a:r>
              <a:rPr lang="en-AU" sz="2400" dirty="0">
                <a:latin typeface="Arial" charset="0"/>
              </a:rPr>
              <a:t> </a:t>
            </a:r>
            <a:r>
              <a:rPr lang="en-AU" sz="2400" dirty="0" err="1">
                <a:latin typeface="Arial" charset="0"/>
              </a:rPr>
              <a:t>киселине</a:t>
            </a:r>
            <a:r>
              <a:rPr lang="en-AU" sz="2400" dirty="0">
                <a:latin typeface="Arial" charset="0"/>
              </a:rPr>
              <a:t> </a:t>
            </a:r>
            <a:r>
              <a:rPr lang="en-AU" sz="2400" dirty="0" err="1">
                <a:latin typeface="Arial" charset="0"/>
              </a:rPr>
              <a:t>које</a:t>
            </a:r>
            <a:r>
              <a:rPr lang="en-AU" sz="2400" dirty="0">
                <a:latin typeface="Arial" charset="0"/>
              </a:rPr>
              <a:t> </a:t>
            </a:r>
            <a:r>
              <a:rPr lang="en-AU" sz="2400" dirty="0" err="1">
                <a:latin typeface="Arial" charset="0"/>
              </a:rPr>
              <a:t>се</a:t>
            </a:r>
            <a:r>
              <a:rPr lang="en-AU" sz="2400" dirty="0">
                <a:latin typeface="Arial" charset="0"/>
              </a:rPr>
              <a:t> </a:t>
            </a:r>
            <a:r>
              <a:rPr lang="en-AU" sz="2400" b="1" dirty="0">
                <a:latin typeface="Arial" charset="0"/>
              </a:rPr>
              <a:t>НЕ </a:t>
            </a:r>
            <a:r>
              <a:rPr lang="en-AU" sz="2400" b="1" dirty="0" err="1">
                <a:latin typeface="Arial" charset="0"/>
              </a:rPr>
              <a:t>синтети</a:t>
            </a:r>
            <a:r>
              <a:rPr lang="sr-Cyrl-CS" sz="2400" b="1" dirty="0">
                <a:latin typeface="Arial" charset="0"/>
              </a:rPr>
              <a:t>ш</a:t>
            </a:r>
            <a:r>
              <a:rPr lang="en-AU" sz="2400" b="1" dirty="0">
                <a:latin typeface="Arial" charset="0"/>
              </a:rPr>
              <a:t>у</a:t>
            </a:r>
            <a:r>
              <a:rPr lang="en-AU" sz="2400" dirty="0">
                <a:latin typeface="Arial" charset="0"/>
              </a:rPr>
              <a:t> </a:t>
            </a:r>
            <a:r>
              <a:rPr lang="en-AU" sz="2400" dirty="0" err="1">
                <a:latin typeface="Arial" charset="0"/>
              </a:rPr>
              <a:t>у</a:t>
            </a:r>
            <a:r>
              <a:rPr lang="en-AU" sz="2400" dirty="0">
                <a:latin typeface="Arial" charset="0"/>
              </a:rPr>
              <a:t> </a:t>
            </a:r>
            <a:r>
              <a:rPr lang="en-AU" sz="2400" dirty="0" err="1">
                <a:latin typeface="Arial" charset="0"/>
              </a:rPr>
              <a:t>на</a:t>
            </a:r>
            <a:r>
              <a:rPr lang="sr-Cyrl-CS" sz="2400" dirty="0">
                <a:latin typeface="Arial" charset="0"/>
              </a:rPr>
              <a:t>ш</a:t>
            </a:r>
            <a:r>
              <a:rPr lang="en-AU" sz="2400" dirty="0" err="1">
                <a:latin typeface="Arial" charset="0"/>
              </a:rPr>
              <a:t>ем</a:t>
            </a:r>
            <a:r>
              <a:rPr lang="en-AU" sz="2400" dirty="0">
                <a:latin typeface="Arial" charset="0"/>
              </a:rPr>
              <a:t> </a:t>
            </a:r>
            <a:r>
              <a:rPr lang="en-AU" sz="2400" dirty="0" err="1">
                <a:latin typeface="Arial" charset="0"/>
              </a:rPr>
              <a:t>организму</a:t>
            </a:r>
            <a:r>
              <a:rPr lang="en-AU" sz="2400" dirty="0">
                <a:latin typeface="Arial" charset="0"/>
              </a:rPr>
              <a:t> и </a:t>
            </a:r>
            <a:r>
              <a:rPr lang="en-AU" sz="2400" dirty="0" err="1" smtClean="0">
                <a:latin typeface="Arial" charset="0"/>
              </a:rPr>
              <a:t>искљу</a:t>
            </a:r>
            <a:r>
              <a:rPr lang="sr-Cyrl-CS" sz="2400" dirty="0">
                <a:latin typeface="Arial" charset="0"/>
              </a:rPr>
              <a:t>ч</a:t>
            </a:r>
            <a:r>
              <a:rPr lang="en-AU" sz="2400" dirty="0" err="1">
                <a:latin typeface="Arial" charset="0"/>
              </a:rPr>
              <a:t>иво</a:t>
            </a:r>
            <a:r>
              <a:rPr lang="en-AU" sz="2400" dirty="0">
                <a:latin typeface="Arial" charset="0"/>
              </a:rPr>
              <a:t> </a:t>
            </a:r>
            <a:r>
              <a:rPr lang="en-AU" sz="2400" dirty="0" err="1">
                <a:latin typeface="Arial" charset="0"/>
              </a:rPr>
              <a:t>их</a:t>
            </a:r>
            <a:r>
              <a:rPr lang="en-AU" sz="2400" dirty="0">
                <a:latin typeface="Arial" charset="0"/>
              </a:rPr>
              <a:t> </a:t>
            </a:r>
            <a:r>
              <a:rPr lang="en-AU" sz="2400" dirty="0" err="1">
                <a:latin typeface="Arial" charset="0"/>
              </a:rPr>
              <a:t>уносимо</a:t>
            </a:r>
            <a:r>
              <a:rPr lang="en-AU" sz="2400" dirty="0">
                <a:latin typeface="Arial" charset="0"/>
              </a:rPr>
              <a:t> </a:t>
            </a:r>
            <a:r>
              <a:rPr lang="en-AU" sz="2400" dirty="0" err="1">
                <a:latin typeface="Arial" charset="0"/>
              </a:rPr>
              <a:t>исхраном</a:t>
            </a:r>
            <a:r>
              <a:rPr lang="en-AU" sz="2400" dirty="0">
                <a:latin typeface="Arial" charset="0"/>
              </a:rPr>
              <a:t> </a:t>
            </a:r>
            <a:r>
              <a:rPr lang="en-AU" sz="2400" dirty="0" err="1">
                <a:latin typeface="Arial" charset="0"/>
              </a:rPr>
              <a:t>су</a:t>
            </a:r>
            <a:r>
              <a:rPr lang="en-AU" sz="2400" dirty="0">
                <a:latin typeface="Arial" charset="0"/>
              </a:rPr>
              <a:t> </a:t>
            </a:r>
            <a:r>
              <a:rPr lang="en-AU" sz="2400" b="1" dirty="0">
                <a:latin typeface="Arial" charset="0"/>
              </a:rPr>
              <a:t>ЕСЕНЦИЈАЛНЕ АМИНО  КИСЕЛИНЕ:</a:t>
            </a:r>
            <a:r>
              <a:rPr lang="en-AU" sz="2400" dirty="0">
                <a:latin typeface="Arial" charset="0"/>
              </a:rPr>
              <a:t> </a:t>
            </a:r>
          </a:p>
          <a:p>
            <a:pPr lvl="1" algn="ctr">
              <a:defRPr/>
            </a:pPr>
            <a:r>
              <a:rPr lang="en-AU" sz="2400" dirty="0">
                <a:latin typeface="Arial" charset="0"/>
              </a:rPr>
              <a:t>   </a:t>
            </a:r>
            <a:r>
              <a:rPr lang="en-AU" sz="2400" b="1" dirty="0" err="1">
                <a:latin typeface="Arial" charset="0"/>
              </a:rPr>
              <a:t>Триптофан</a:t>
            </a:r>
            <a:r>
              <a:rPr lang="en-AU" sz="2400" b="1" dirty="0">
                <a:latin typeface="Arial" charset="0"/>
              </a:rPr>
              <a:t> (W), </a:t>
            </a:r>
            <a:endParaRPr lang="sr-Cyrl-RS" sz="2400" b="1" dirty="0" smtClean="0">
              <a:latin typeface="Arial" charset="0"/>
            </a:endParaRPr>
          </a:p>
          <a:p>
            <a:pPr lvl="1" algn="ctr">
              <a:defRPr/>
            </a:pPr>
            <a:r>
              <a:rPr lang="en-AU" sz="2400" b="1" dirty="0" err="1" smtClean="0">
                <a:latin typeface="Arial" charset="0"/>
              </a:rPr>
              <a:t>Фенил-аланин</a:t>
            </a:r>
            <a:r>
              <a:rPr lang="en-AU" sz="2400" b="1" dirty="0" smtClean="0">
                <a:latin typeface="Arial" charset="0"/>
              </a:rPr>
              <a:t> </a:t>
            </a:r>
            <a:r>
              <a:rPr lang="en-AU" sz="2400" b="1" dirty="0">
                <a:latin typeface="Arial" charset="0"/>
              </a:rPr>
              <a:t>(F), </a:t>
            </a:r>
            <a:endParaRPr lang="sr-Cyrl-RS" sz="2400" b="1" dirty="0" smtClean="0">
              <a:latin typeface="Arial" charset="0"/>
            </a:endParaRPr>
          </a:p>
          <a:p>
            <a:pPr lvl="1" algn="ctr">
              <a:defRPr/>
            </a:pPr>
            <a:r>
              <a:rPr lang="en-AU" sz="2400" b="1" dirty="0" err="1" smtClean="0">
                <a:latin typeface="Arial" charset="0"/>
              </a:rPr>
              <a:t>Лизин</a:t>
            </a:r>
            <a:r>
              <a:rPr lang="en-AU" sz="2400" b="1" dirty="0" smtClean="0">
                <a:latin typeface="Arial" charset="0"/>
              </a:rPr>
              <a:t> </a:t>
            </a:r>
            <a:r>
              <a:rPr lang="en-AU" sz="2400" b="1" dirty="0">
                <a:latin typeface="Arial" charset="0"/>
              </a:rPr>
              <a:t>(K), </a:t>
            </a:r>
          </a:p>
          <a:p>
            <a:pPr lvl="1" algn="ctr">
              <a:defRPr/>
            </a:pPr>
            <a:r>
              <a:rPr lang="en-AU" sz="2400" b="1" dirty="0">
                <a:latin typeface="Arial" charset="0"/>
              </a:rPr>
              <a:t>  </a:t>
            </a:r>
            <a:r>
              <a:rPr lang="en-AU" sz="2400" b="1" dirty="0" err="1">
                <a:latin typeface="Arial" charset="0"/>
              </a:rPr>
              <a:t>Треонин</a:t>
            </a:r>
            <a:r>
              <a:rPr lang="en-AU" sz="2400" b="1" dirty="0">
                <a:latin typeface="Arial" charset="0"/>
              </a:rPr>
              <a:t> (T), </a:t>
            </a:r>
            <a:endParaRPr lang="sr-Cyrl-RS" sz="2400" b="1" dirty="0" smtClean="0">
              <a:latin typeface="Arial" charset="0"/>
            </a:endParaRPr>
          </a:p>
          <a:p>
            <a:pPr lvl="1" algn="ctr">
              <a:defRPr/>
            </a:pPr>
            <a:r>
              <a:rPr lang="en-AU" sz="2400" b="1" dirty="0" err="1" smtClean="0">
                <a:latin typeface="Arial" charset="0"/>
              </a:rPr>
              <a:t>Валин</a:t>
            </a:r>
            <a:r>
              <a:rPr lang="en-AU" sz="2400" b="1" dirty="0" smtClean="0">
                <a:latin typeface="Arial" charset="0"/>
              </a:rPr>
              <a:t> </a:t>
            </a:r>
            <a:r>
              <a:rPr lang="en-AU" sz="2400" b="1" dirty="0">
                <a:latin typeface="Arial" charset="0"/>
              </a:rPr>
              <a:t>(V) , </a:t>
            </a:r>
            <a:endParaRPr lang="sr-Cyrl-RS" sz="2400" b="1" dirty="0" smtClean="0">
              <a:latin typeface="Arial" charset="0"/>
            </a:endParaRPr>
          </a:p>
          <a:p>
            <a:pPr lvl="1" algn="ctr">
              <a:defRPr/>
            </a:pPr>
            <a:r>
              <a:rPr lang="en-AU" sz="2400" b="1" dirty="0" err="1" smtClean="0">
                <a:latin typeface="Arial" charset="0"/>
              </a:rPr>
              <a:t>Метионин</a:t>
            </a:r>
            <a:r>
              <a:rPr lang="en-AU" sz="2400" b="1" dirty="0" smtClean="0">
                <a:latin typeface="Arial" charset="0"/>
              </a:rPr>
              <a:t> </a:t>
            </a:r>
            <a:r>
              <a:rPr lang="en-AU" sz="2400" b="1" dirty="0">
                <a:latin typeface="Arial" charset="0"/>
              </a:rPr>
              <a:t>(M</a:t>
            </a:r>
            <a:r>
              <a:rPr lang="en-AU" sz="2400" b="1" dirty="0" smtClean="0">
                <a:latin typeface="Arial" charset="0"/>
              </a:rPr>
              <a:t>),</a:t>
            </a:r>
            <a:endParaRPr lang="sr-Cyrl-RS" sz="2400" b="1" dirty="0" smtClean="0">
              <a:latin typeface="Arial" charset="0"/>
            </a:endParaRPr>
          </a:p>
          <a:p>
            <a:pPr lvl="1" algn="ctr">
              <a:defRPr/>
            </a:pPr>
            <a:r>
              <a:rPr lang="en-AU" sz="2400" b="1" dirty="0" smtClean="0">
                <a:latin typeface="Arial" charset="0"/>
              </a:rPr>
              <a:t> </a:t>
            </a:r>
            <a:r>
              <a:rPr lang="en-AU" sz="2400" b="1" dirty="0" err="1">
                <a:latin typeface="Arial" charset="0"/>
              </a:rPr>
              <a:t>Леуцин</a:t>
            </a:r>
            <a:r>
              <a:rPr lang="en-AU" sz="2400" b="1" dirty="0">
                <a:latin typeface="Arial" charset="0"/>
              </a:rPr>
              <a:t> (L), </a:t>
            </a:r>
          </a:p>
          <a:p>
            <a:pPr lvl="1" algn="ctr">
              <a:defRPr/>
            </a:pPr>
            <a:r>
              <a:rPr lang="en-AU" sz="2400" b="1" dirty="0">
                <a:latin typeface="Arial" charset="0"/>
              </a:rPr>
              <a:t>  </a:t>
            </a:r>
            <a:r>
              <a:rPr lang="en-AU" sz="2400" b="1" dirty="0" err="1">
                <a:latin typeface="Arial" charset="0"/>
              </a:rPr>
              <a:t>Изолеуцин</a:t>
            </a:r>
            <a:r>
              <a:rPr lang="en-AU" sz="2400" b="1" dirty="0">
                <a:latin typeface="Arial" charset="0"/>
              </a:rPr>
              <a:t> (I</a:t>
            </a:r>
            <a:r>
              <a:rPr lang="en-AU" sz="2400" b="1" dirty="0" smtClean="0">
                <a:latin typeface="Arial" charset="0"/>
              </a:rPr>
              <a:t>),</a:t>
            </a:r>
            <a:endParaRPr lang="sr-Cyrl-RS" sz="2400" b="1" dirty="0" smtClean="0">
              <a:latin typeface="Arial" charset="0"/>
            </a:endParaRPr>
          </a:p>
          <a:p>
            <a:pPr lvl="1" algn="ctr">
              <a:defRPr/>
            </a:pPr>
            <a:r>
              <a:rPr lang="sr-Latn-CS" sz="2400" b="1" dirty="0" smtClean="0">
                <a:latin typeface="Arial" charset="0"/>
              </a:rPr>
              <a:t> </a:t>
            </a:r>
            <a:r>
              <a:rPr lang="en-AU" sz="2400" b="1" dirty="0" err="1">
                <a:latin typeface="Arial" charset="0"/>
              </a:rPr>
              <a:t>Аргинин</a:t>
            </a:r>
            <a:r>
              <a:rPr lang="sr-Latn-CS" sz="2400" b="1" dirty="0">
                <a:latin typeface="Arial" charset="0"/>
              </a:rPr>
              <a:t> </a:t>
            </a:r>
            <a:r>
              <a:rPr lang="en-AU" sz="2400" b="1" dirty="0">
                <a:latin typeface="Arial" charset="0"/>
              </a:rPr>
              <a:t>(R)</a:t>
            </a:r>
            <a:r>
              <a:rPr lang="sr-Latn-CS" sz="2400" b="1" dirty="0">
                <a:latin typeface="Arial" charset="0"/>
              </a:rPr>
              <a:t>,</a:t>
            </a:r>
            <a:r>
              <a:rPr lang="en-AU" sz="2400" b="1" dirty="0">
                <a:latin typeface="Arial" charset="0"/>
              </a:rPr>
              <a:t> </a:t>
            </a:r>
            <a:endParaRPr lang="sr-Cyrl-RS" sz="2400" b="1" dirty="0" smtClean="0">
              <a:latin typeface="Arial" charset="0"/>
            </a:endParaRPr>
          </a:p>
          <a:p>
            <a:pPr lvl="1" algn="ctr">
              <a:defRPr/>
            </a:pPr>
            <a:r>
              <a:rPr lang="en-AU" sz="2400" b="1" dirty="0" err="1" smtClean="0">
                <a:latin typeface="Arial" charset="0"/>
              </a:rPr>
              <a:t>Хистидин</a:t>
            </a:r>
            <a:r>
              <a:rPr lang="en-AU" sz="2400" b="1" dirty="0" smtClean="0">
                <a:latin typeface="Arial" charset="0"/>
              </a:rPr>
              <a:t> </a:t>
            </a:r>
            <a:r>
              <a:rPr lang="en-AU" sz="2400" b="1" dirty="0">
                <a:latin typeface="Arial" charset="0"/>
              </a:rPr>
              <a:t>(H)</a:t>
            </a:r>
            <a:br>
              <a:rPr lang="en-AU" sz="2400" b="1" dirty="0">
                <a:latin typeface="Arial" charset="0"/>
              </a:rPr>
            </a:br>
            <a:r>
              <a:rPr lang="en-US" sz="2200" dirty="0" err="1">
                <a:latin typeface="Arial" charset="0"/>
              </a:rPr>
              <a:t>Месо</a:t>
            </a:r>
            <a:r>
              <a:rPr lang="en-US" sz="2200" dirty="0">
                <a:latin typeface="Arial" charset="0"/>
              </a:rPr>
              <a:t>, </a:t>
            </a:r>
            <a:r>
              <a:rPr lang="en-US" sz="2200" dirty="0" err="1">
                <a:latin typeface="Arial" charset="0"/>
              </a:rPr>
              <a:t>риба</a:t>
            </a:r>
            <a:r>
              <a:rPr lang="en-US" sz="2200" dirty="0">
                <a:latin typeface="Arial" charset="0"/>
              </a:rPr>
              <a:t>, </a:t>
            </a:r>
            <a:r>
              <a:rPr lang="en-US" sz="2200" dirty="0" err="1">
                <a:latin typeface="Arial" charset="0"/>
              </a:rPr>
              <a:t>јаја</a:t>
            </a:r>
            <a:r>
              <a:rPr lang="en-US" sz="2200" dirty="0">
                <a:latin typeface="Arial" charset="0"/>
              </a:rPr>
              <a:t>, </a:t>
            </a:r>
            <a:r>
              <a:rPr lang="en-US" sz="2200" dirty="0" err="1">
                <a:latin typeface="Arial" charset="0"/>
              </a:rPr>
              <a:t>млеко</a:t>
            </a:r>
            <a:r>
              <a:rPr lang="en-US" sz="2200" dirty="0">
                <a:latin typeface="Arial" charset="0"/>
              </a:rPr>
              <a:t> и </a:t>
            </a:r>
            <a:r>
              <a:rPr lang="en-US" sz="2200" dirty="0" err="1">
                <a:latin typeface="Arial" charset="0"/>
              </a:rPr>
              <a:t>млечни</a:t>
            </a:r>
            <a:r>
              <a:rPr lang="en-US" sz="2200" dirty="0">
                <a:latin typeface="Arial" charset="0"/>
              </a:rPr>
              <a:t> </a:t>
            </a:r>
            <a:r>
              <a:rPr lang="en-US" sz="2200" dirty="0" err="1">
                <a:latin typeface="Arial" charset="0"/>
              </a:rPr>
              <a:t>производи</a:t>
            </a:r>
            <a:r>
              <a:rPr lang="en-US" sz="2200" dirty="0">
                <a:latin typeface="Arial" charset="0"/>
              </a:rPr>
              <a:t> </a:t>
            </a:r>
            <a:r>
              <a:rPr lang="en-US" sz="2200" dirty="0" err="1">
                <a:latin typeface="Arial" charset="0"/>
              </a:rPr>
              <a:t>су</a:t>
            </a:r>
            <a:r>
              <a:rPr lang="en-US" sz="2200" dirty="0">
                <a:latin typeface="Arial" charset="0"/>
              </a:rPr>
              <a:t> </a:t>
            </a:r>
            <a:r>
              <a:rPr lang="en-US" sz="2200" dirty="0" err="1">
                <a:latin typeface="Arial" charset="0"/>
              </a:rPr>
              <a:t>намирнице</a:t>
            </a:r>
            <a:r>
              <a:rPr lang="en-US" sz="2200" dirty="0">
                <a:latin typeface="Arial" charset="0"/>
              </a:rPr>
              <a:t> </a:t>
            </a:r>
            <a:r>
              <a:rPr lang="en-US" sz="2200" dirty="0" err="1">
                <a:latin typeface="Arial" charset="0"/>
              </a:rPr>
              <a:t>са</a:t>
            </a:r>
            <a:r>
              <a:rPr lang="en-US" sz="2200" dirty="0">
                <a:latin typeface="Arial" charset="0"/>
              </a:rPr>
              <a:t> </a:t>
            </a:r>
            <a:r>
              <a:rPr lang="en-US" sz="2200" dirty="0" err="1">
                <a:latin typeface="Arial" charset="0"/>
              </a:rPr>
              <a:t>највећом</a:t>
            </a:r>
            <a:r>
              <a:rPr lang="en-US" sz="2200" dirty="0">
                <a:latin typeface="Arial" charset="0"/>
              </a:rPr>
              <a:t> </a:t>
            </a:r>
            <a:r>
              <a:rPr lang="en-US" sz="2200" dirty="0" err="1">
                <a:latin typeface="Arial" charset="0"/>
              </a:rPr>
              <a:t>количином</a:t>
            </a:r>
            <a:r>
              <a:rPr lang="en-US" sz="2200" dirty="0">
                <a:latin typeface="Arial" charset="0"/>
              </a:rPr>
              <a:t> </a:t>
            </a:r>
            <a:r>
              <a:rPr lang="en-US" sz="2200" dirty="0" err="1">
                <a:latin typeface="Arial" charset="0"/>
              </a:rPr>
              <a:t>протеина</a:t>
            </a:r>
            <a:r>
              <a:rPr lang="en-US" sz="2200" dirty="0">
                <a:latin typeface="Arial" charset="0"/>
              </a:rPr>
              <a:t>.</a:t>
            </a:r>
            <a:r>
              <a:rPr lang="en-US" sz="2200" dirty="0">
                <a:solidFill>
                  <a:schemeClr val="bg1"/>
                </a:solidFill>
                <a:latin typeface="Comic Sans MS" pitchFamily="66" charset="0"/>
              </a:rPr>
              <a:t> </a:t>
            </a:r>
          </a:p>
          <a:p>
            <a:pPr>
              <a:defRPr/>
            </a:pPr>
            <a:r>
              <a:rPr lang="en-US" sz="2200" dirty="0" err="1" smtClean="0">
                <a:latin typeface="Arial" charset="0"/>
              </a:rPr>
              <a:t>Протеини</a:t>
            </a:r>
            <a:r>
              <a:rPr lang="en-US" sz="2200" dirty="0" smtClean="0">
                <a:latin typeface="Arial" charset="0"/>
              </a:rPr>
              <a:t> </a:t>
            </a:r>
            <a:r>
              <a:rPr lang="en-US" sz="2200" dirty="0" err="1">
                <a:latin typeface="Arial" charset="0"/>
              </a:rPr>
              <a:t>животињског</a:t>
            </a:r>
            <a:r>
              <a:rPr lang="en-US" sz="2200" dirty="0">
                <a:latin typeface="Arial" charset="0"/>
              </a:rPr>
              <a:t> </a:t>
            </a:r>
            <a:r>
              <a:rPr lang="en-US" sz="2200" dirty="0" err="1">
                <a:latin typeface="Arial" charset="0"/>
              </a:rPr>
              <a:t>порекла</a:t>
            </a:r>
            <a:r>
              <a:rPr lang="en-US" sz="2200" dirty="0">
                <a:latin typeface="Arial" charset="0"/>
              </a:rPr>
              <a:t> </a:t>
            </a:r>
            <a:r>
              <a:rPr lang="en-US" sz="2200" dirty="0" err="1">
                <a:latin typeface="Arial" charset="0"/>
              </a:rPr>
              <a:t>садрже</a:t>
            </a:r>
            <a:r>
              <a:rPr lang="en-US" sz="2200" dirty="0">
                <a:latin typeface="Arial" charset="0"/>
              </a:rPr>
              <a:t> </a:t>
            </a:r>
            <a:r>
              <a:rPr lang="en-US" sz="2200" dirty="0" err="1">
                <a:latin typeface="Arial" charset="0"/>
              </a:rPr>
              <a:t>све</a:t>
            </a:r>
            <a:r>
              <a:rPr lang="en-US" sz="2200" dirty="0">
                <a:latin typeface="Arial" charset="0"/>
              </a:rPr>
              <a:t> </a:t>
            </a:r>
            <a:r>
              <a:rPr lang="en-US" sz="2200" dirty="0" err="1">
                <a:latin typeface="Arial" charset="0"/>
              </a:rPr>
              <a:t>есенцијалне</a:t>
            </a:r>
            <a:r>
              <a:rPr lang="en-US" sz="2200" dirty="0">
                <a:latin typeface="Arial" charset="0"/>
              </a:rPr>
              <a:t> </a:t>
            </a:r>
            <a:r>
              <a:rPr lang="en-US" sz="2200" dirty="0" err="1">
                <a:latin typeface="Arial" charset="0"/>
              </a:rPr>
              <a:t>амино-киселине</a:t>
            </a:r>
            <a:r>
              <a:rPr lang="en-US" sz="2200" dirty="0">
                <a:latin typeface="Arial" charset="0"/>
              </a:rPr>
              <a:t> </a:t>
            </a:r>
            <a:r>
              <a:rPr lang="en-US" sz="2200" dirty="0" err="1">
                <a:latin typeface="Arial" charset="0"/>
              </a:rPr>
              <a:t>те</a:t>
            </a:r>
            <a:r>
              <a:rPr lang="en-US" sz="2200" dirty="0">
                <a:latin typeface="Arial" charset="0"/>
              </a:rPr>
              <a:t> </a:t>
            </a:r>
            <a:r>
              <a:rPr lang="en-US" sz="2200" dirty="0" err="1">
                <a:latin typeface="Arial" charset="0"/>
              </a:rPr>
              <a:t>см</a:t>
            </a:r>
            <a:r>
              <a:rPr lang="sr-Cyrl-CS" sz="2200" dirty="0">
                <a:latin typeface="Arial" charset="0"/>
              </a:rPr>
              <a:t>а</a:t>
            </a:r>
            <a:r>
              <a:rPr lang="en-US" sz="2200" dirty="0" err="1">
                <a:latin typeface="Arial" charset="0"/>
              </a:rPr>
              <a:t>трају</a:t>
            </a:r>
            <a:r>
              <a:rPr lang="en-US" sz="2200" dirty="0">
                <a:latin typeface="Arial" charset="0"/>
              </a:rPr>
              <a:t> </a:t>
            </a:r>
            <a:r>
              <a:rPr lang="en-US" sz="2200" dirty="0" err="1">
                <a:latin typeface="Arial" charset="0"/>
              </a:rPr>
              <a:t>висококвалитетним</a:t>
            </a:r>
            <a:r>
              <a:rPr lang="en-US" sz="2200" dirty="0">
                <a:latin typeface="Arial" charset="0"/>
              </a:rPr>
              <a:t> </a:t>
            </a:r>
            <a:r>
              <a:rPr lang="en-US" sz="2200" dirty="0" err="1">
                <a:latin typeface="Arial" charset="0"/>
              </a:rPr>
              <a:t>протеинима</a:t>
            </a:r>
            <a:r>
              <a:rPr lang="en-US" sz="2200" dirty="0">
                <a:latin typeface="Arial" charset="0"/>
              </a:rPr>
              <a:t>. </a:t>
            </a:r>
          </a:p>
          <a:p>
            <a:pPr>
              <a:defRPr/>
            </a:pPr>
            <a:endParaRPr lang="en-US" sz="2400" dirty="0">
              <a:effectLst>
                <a:outerShdw blurRad="38100" dist="38100" dir="2700000" algn="tl">
                  <a:srgbClr val="000000"/>
                </a:outerShdw>
              </a:effectLst>
              <a:latin typeface="Arial" charset="0"/>
            </a:endParaRPr>
          </a:p>
        </p:txBody>
      </p:sp>
      <p:pic>
        <p:nvPicPr>
          <p:cNvPr id="92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3335" y="2132011"/>
            <a:ext cx="3310732" cy="2728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380341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1166843"/>
            <a:ext cx="8424936" cy="5262979"/>
          </a:xfrm>
          <a:prstGeom prst="rect">
            <a:avLst/>
          </a:prstGeom>
        </p:spPr>
        <p:txBody>
          <a:bodyPr wrap="square">
            <a:spAutoFit/>
          </a:bodyPr>
          <a:lstStyle/>
          <a:p>
            <a:pPr lvl="4">
              <a:buFontTx/>
              <a:buChar char="•"/>
              <a:defRPr/>
            </a:pPr>
            <a:r>
              <a:rPr lang="en-AU" sz="2400" dirty="0" err="1">
                <a:latin typeface="Arial" charset="0"/>
              </a:rPr>
              <a:t>Амино</a:t>
            </a:r>
            <a:r>
              <a:rPr lang="en-AU" sz="2400" dirty="0">
                <a:latin typeface="Arial" charset="0"/>
              </a:rPr>
              <a:t> </a:t>
            </a:r>
            <a:r>
              <a:rPr lang="en-AU" sz="2400" dirty="0" err="1">
                <a:latin typeface="Arial" charset="0"/>
              </a:rPr>
              <a:t>киселине</a:t>
            </a:r>
            <a:r>
              <a:rPr lang="en-AU" sz="2400" dirty="0">
                <a:latin typeface="Arial" charset="0"/>
              </a:rPr>
              <a:t> </a:t>
            </a:r>
            <a:r>
              <a:rPr lang="en-AU" sz="2400" dirty="0" err="1">
                <a:latin typeface="Arial" charset="0"/>
              </a:rPr>
              <a:t>које</a:t>
            </a:r>
            <a:r>
              <a:rPr lang="en-AU" sz="2400" dirty="0">
                <a:latin typeface="Arial" charset="0"/>
              </a:rPr>
              <a:t> </a:t>
            </a:r>
            <a:r>
              <a:rPr lang="en-AU" sz="2400" b="1" dirty="0" err="1">
                <a:latin typeface="Arial" charset="0"/>
              </a:rPr>
              <a:t>се</a:t>
            </a:r>
            <a:r>
              <a:rPr lang="en-AU" sz="2400" b="1" dirty="0">
                <a:latin typeface="Arial" charset="0"/>
              </a:rPr>
              <a:t> </a:t>
            </a:r>
            <a:r>
              <a:rPr lang="en-AU" sz="2400" b="1" dirty="0" err="1">
                <a:latin typeface="Arial" charset="0"/>
              </a:rPr>
              <a:t>синтети</a:t>
            </a:r>
            <a:r>
              <a:rPr lang="sr-Cyrl-CS" sz="2400" b="1" dirty="0">
                <a:latin typeface="Arial" charset="0"/>
              </a:rPr>
              <a:t>ш</a:t>
            </a:r>
            <a:r>
              <a:rPr lang="en-AU" sz="2400" b="1" dirty="0">
                <a:latin typeface="Arial" charset="0"/>
              </a:rPr>
              <a:t>у</a:t>
            </a:r>
            <a:r>
              <a:rPr lang="en-AU" sz="2400" dirty="0">
                <a:latin typeface="Arial" charset="0"/>
              </a:rPr>
              <a:t> </a:t>
            </a:r>
            <a:r>
              <a:rPr lang="en-AU" sz="2400" dirty="0" err="1">
                <a:latin typeface="Arial" charset="0"/>
              </a:rPr>
              <a:t>у</a:t>
            </a:r>
            <a:r>
              <a:rPr lang="en-AU" sz="2400" dirty="0">
                <a:latin typeface="Arial" charset="0"/>
              </a:rPr>
              <a:t> </a:t>
            </a:r>
            <a:r>
              <a:rPr lang="en-AU" sz="2400" dirty="0" err="1">
                <a:latin typeface="Arial" charset="0"/>
              </a:rPr>
              <a:t>на</a:t>
            </a:r>
            <a:r>
              <a:rPr lang="sr-Cyrl-CS" sz="2400" dirty="0">
                <a:latin typeface="Arial" charset="0"/>
              </a:rPr>
              <a:t>ш</a:t>
            </a:r>
            <a:r>
              <a:rPr lang="en-AU" sz="2400" dirty="0" err="1">
                <a:latin typeface="Arial" charset="0"/>
              </a:rPr>
              <a:t>ем</a:t>
            </a:r>
            <a:r>
              <a:rPr lang="en-AU" sz="2400" dirty="0">
                <a:latin typeface="Arial" charset="0"/>
              </a:rPr>
              <a:t> </a:t>
            </a:r>
            <a:r>
              <a:rPr lang="en-AU" sz="2400" dirty="0" err="1">
                <a:latin typeface="Arial" charset="0"/>
              </a:rPr>
              <a:t>организму</a:t>
            </a:r>
            <a:r>
              <a:rPr lang="en-AU" sz="2400" dirty="0">
                <a:latin typeface="Arial" charset="0"/>
              </a:rPr>
              <a:t> </a:t>
            </a:r>
            <a:r>
              <a:rPr lang="en-AU" sz="2400" dirty="0" err="1">
                <a:latin typeface="Arial" charset="0"/>
              </a:rPr>
              <a:t>су</a:t>
            </a:r>
            <a:r>
              <a:rPr lang="en-AU" sz="2400" dirty="0">
                <a:latin typeface="Arial" charset="0"/>
              </a:rPr>
              <a:t> </a:t>
            </a:r>
          </a:p>
          <a:p>
            <a:pPr lvl="1">
              <a:defRPr/>
            </a:pPr>
            <a:r>
              <a:rPr lang="en-AU" sz="2400" dirty="0">
                <a:effectLst>
                  <a:outerShdw blurRad="38100" dist="38100" dir="2700000" algn="tl">
                    <a:srgbClr val="000000"/>
                  </a:outerShdw>
                </a:effectLst>
                <a:latin typeface="Arial" charset="0"/>
              </a:rPr>
              <a:t>  </a:t>
            </a:r>
            <a:r>
              <a:rPr lang="en-AU" sz="2400" b="1" dirty="0">
                <a:latin typeface="Arial" charset="0"/>
              </a:rPr>
              <a:t>НЕЕСЕНЦИЈАЛНЕ АМИНО КИСЕЛИНЕ</a:t>
            </a:r>
            <a:r>
              <a:rPr lang="en-AU" sz="2400" dirty="0">
                <a:latin typeface="Arial" charset="0"/>
              </a:rPr>
              <a:t>:</a:t>
            </a:r>
            <a:r>
              <a:rPr lang="en-AU" sz="2400" dirty="0">
                <a:latin typeface="Comic Sans MS" pitchFamily="66" charset="0"/>
              </a:rPr>
              <a:t> </a:t>
            </a:r>
            <a:r>
              <a:rPr lang="en-AU" sz="2400" dirty="0">
                <a:latin typeface="Arial" charset="0"/>
              </a:rPr>
              <a:t/>
            </a:r>
            <a:br>
              <a:rPr lang="en-AU" sz="2400" dirty="0">
                <a:latin typeface="Arial" charset="0"/>
              </a:rPr>
            </a:br>
            <a:r>
              <a:rPr lang="en-AU" sz="2400" dirty="0">
                <a:latin typeface="Arial" charset="0"/>
              </a:rPr>
              <a:t>  </a:t>
            </a:r>
          </a:p>
          <a:p>
            <a:pPr lvl="1" algn="ctr">
              <a:defRPr/>
            </a:pPr>
            <a:r>
              <a:rPr lang="en-AU" sz="2400" b="1" dirty="0">
                <a:latin typeface="Comic Sans MS" pitchFamily="66" charset="0"/>
              </a:rPr>
              <a:t>  </a:t>
            </a:r>
            <a:r>
              <a:rPr lang="en-AU" sz="2400" b="1" dirty="0" err="1">
                <a:latin typeface="Arial" charset="0"/>
              </a:rPr>
              <a:t>Глицин</a:t>
            </a:r>
            <a:r>
              <a:rPr lang="en-AU" sz="2400" b="1" dirty="0">
                <a:latin typeface="Arial" charset="0"/>
              </a:rPr>
              <a:t>, </a:t>
            </a:r>
            <a:endParaRPr lang="sr-Cyrl-RS" sz="2400" b="1" dirty="0" smtClean="0">
              <a:latin typeface="Arial" charset="0"/>
            </a:endParaRPr>
          </a:p>
          <a:p>
            <a:pPr lvl="1" algn="ctr">
              <a:defRPr/>
            </a:pPr>
            <a:r>
              <a:rPr lang="en-AU" sz="2400" b="1" dirty="0" err="1" smtClean="0">
                <a:latin typeface="Arial" charset="0"/>
              </a:rPr>
              <a:t>Аланин</a:t>
            </a:r>
            <a:r>
              <a:rPr lang="en-AU" sz="2400" b="1" dirty="0">
                <a:latin typeface="Arial" charset="0"/>
              </a:rPr>
              <a:t>, </a:t>
            </a:r>
            <a:endParaRPr lang="sr-Cyrl-RS" sz="2400" b="1" dirty="0" smtClean="0">
              <a:latin typeface="Arial" charset="0"/>
            </a:endParaRPr>
          </a:p>
          <a:p>
            <a:pPr lvl="1" algn="ctr">
              <a:defRPr/>
            </a:pPr>
            <a:r>
              <a:rPr lang="en-AU" sz="2400" b="1" dirty="0" err="1" smtClean="0">
                <a:latin typeface="Arial" charset="0"/>
              </a:rPr>
              <a:t>Серин</a:t>
            </a:r>
            <a:r>
              <a:rPr lang="en-AU" sz="2400" b="1" dirty="0">
                <a:latin typeface="Arial" charset="0"/>
              </a:rPr>
              <a:t>, </a:t>
            </a:r>
            <a:endParaRPr lang="sr-Cyrl-RS" sz="2400" b="1" dirty="0" smtClean="0">
              <a:latin typeface="Arial" charset="0"/>
            </a:endParaRPr>
          </a:p>
          <a:p>
            <a:pPr lvl="1" algn="ctr">
              <a:defRPr/>
            </a:pPr>
            <a:r>
              <a:rPr lang="en-AU" sz="2400" b="1" dirty="0" err="1" smtClean="0">
                <a:latin typeface="Arial" charset="0"/>
              </a:rPr>
              <a:t>Глутамат</a:t>
            </a:r>
            <a:r>
              <a:rPr lang="en-AU" sz="2400" b="1" dirty="0">
                <a:latin typeface="Arial" charset="0"/>
              </a:rPr>
              <a:t>, </a:t>
            </a:r>
            <a:endParaRPr lang="sr-Cyrl-RS" sz="2400" b="1" dirty="0" smtClean="0">
              <a:latin typeface="Arial" charset="0"/>
            </a:endParaRPr>
          </a:p>
          <a:p>
            <a:pPr lvl="1" algn="ctr">
              <a:defRPr/>
            </a:pPr>
            <a:r>
              <a:rPr lang="en-AU" sz="2400" b="1" dirty="0" err="1" smtClean="0">
                <a:latin typeface="Arial" charset="0"/>
              </a:rPr>
              <a:t>Аспартат</a:t>
            </a:r>
            <a:r>
              <a:rPr lang="en-AU" sz="2400" b="1" dirty="0">
                <a:latin typeface="Arial" charset="0"/>
              </a:rPr>
              <a:t>, </a:t>
            </a:r>
            <a:endParaRPr lang="sr-Cyrl-RS" sz="2400" b="1" dirty="0" smtClean="0">
              <a:latin typeface="Arial" charset="0"/>
            </a:endParaRPr>
          </a:p>
          <a:p>
            <a:pPr lvl="1" algn="ctr">
              <a:defRPr/>
            </a:pPr>
            <a:r>
              <a:rPr lang="en-AU" sz="2400" b="1" dirty="0" err="1" smtClean="0">
                <a:latin typeface="Arial" charset="0"/>
              </a:rPr>
              <a:t>Пролин</a:t>
            </a:r>
            <a:r>
              <a:rPr lang="en-AU" sz="2400" b="1" dirty="0">
                <a:latin typeface="Arial" charset="0"/>
              </a:rPr>
              <a:t>, </a:t>
            </a:r>
          </a:p>
          <a:p>
            <a:pPr lvl="1" algn="ctr">
              <a:defRPr/>
            </a:pPr>
            <a:r>
              <a:rPr lang="en-AU" sz="2400" b="1" dirty="0" err="1" smtClean="0">
                <a:latin typeface="Arial" charset="0"/>
              </a:rPr>
              <a:t>Хидроксипролин</a:t>
            </a:r>
            <a:r>
              <a:rPr lang="en-AU" sz="2400" b="1" dirty="0">
                <a:latin typeface="Arial" charset="0"/>
              </a:rPr>
              <a:t>, </a:t>
            </a:r>
            <a:endParaRPr lang="sr-Cyrl-RS" sz="2400" b="1" dirty="0" smtClean="0">
              <a:latin typeface="Arial" charset="0"/>
            </a:endParaRPr>
          </a:p>
          <a:p>
            <a:pPr lvl="1" algn="ctr">
              <a:defRPr/>
            </a:pPr>
            <a:r>
              <a:rPr lang="en-AU" sz="2400" b="1" dirty="0" err="1" smtClean="0">
                <a:latin typeface="Arial" charset="0"/>
              </a:rPr>
              <a:t>Тирозин</a:t>
            </a:r>
            <a:r>
              <a:rPr lang="en-AU" sz="2400" b="1" dirty="0">
                <a:latin typeface="Arial" charset="0"/>
              </a:rPr>
              <a:t>, </a:t>
            </a:r>
            <a:endParaRPr lang="sr-Cyrl-RS" sz="2400" b="1" dirty="0" smtClean="0">
              <a:latin typeface="Arial" charset="0"/>
            </a:endParaRPr>
          </a:p>
          <a:p>
            <a:pPr lvl="1" algn="ctr">
              <a:defRPr/>
            </a:pPr>
            <a:r>
              <a:rPr lang="en-AU" sz="2400" b="1" dirty="0" err="1" smtClean="0">
                <a:latin typeface="Arial" charset="0"/>
              </a:rPr>
              <a:t>Цистин</a:t>
            </a:r>
            <a:r>
              <a:rPr lang="en-AU" sz="2400" b="1" dirty="0">
                <a:latin typeface="Arial" charset="0"/>
              </a:rPr>
              <a:t>, </a:t>
            </a:r>
            <a:endParaRPr lang="sr-Cyrl-RS" sz="2400" b="1" dirty="0" smtClean="0">
              <a:latin typeface="Arial" charset="0"/>
            </a:endParaRPr>
          </a:p>
          <a:p>
            <a:pPr lvl="1" algn="ctr">
              <a:defRPr/>
            </a:pPr>
            <a:r>
              <a:rPr lang="en-AU" sz="2400" b="1" dirty="0" err="1" smtClean="0">
                <a:effectLst>
                  <a:outerShdw blurRad="38100" dist="38100" dir="2700000" algn="tl">
                    <a:srgbClr val="000000">
                      <a:alpha val="43137"/>
                    </a:srgbClr>
                  </a:outerShdw>
                </a:effectLst>
                <a:latin typeface="Arial" charset="0"/>
              </a:rPr>
              <a:t>Цистеин</a:t>
            </a:r>
            <a:endParaRPr lang="en-AU" sz="2400" dirty="0">
              <a:effectLst>
                <a:outerShdw blurRad="38100" dist="38100" dir="2700000" algn="tl">
                  <a:srgbClr val="000000">
                    <a:alpha val="43137"/>
                  </a:srgbClr>
                </a:outerShdw>
              </a:effectLst>
              <a:latin typeface="Comic Sans MS" pitchFamily="66" charset="0"/>
            </a:endParaRPr>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3140968"/>
            <a:ext cx="2960225" cy="24392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15010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3"/>
          <p:cNvSpPr txBox="1">
            <a:spLocks noChangeArrowheads="1"/>
          </p:cNvSpPr>
          <p:nvPr/>
        </p:nvSpPr>
        <p:spPr bwMode="auto">
          <a:xfrm>
            <a:off x="228600" y="-122238"/>
            <a:ext cx="8735888" cy="4955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defRPr/>
            </a:pPr>
            <a:r>
              <a:rPr lang="en-AU" sz="2400" b="1" dirty="0">
                <a:effectLst>
                  <a:outerShdw blurRad="38100" dist="38100" dir="2700000" algn="tl">
                    <a:srgbClr val="000000"/>
                  </a:outerShdw>
                </a:effectLst>
                <a:latin typeface="Comic Sans MS" pitchFamily="66" charset="0"/>
              </a:rPr>
              <a:t>                   </a:t>
            </a:r>
          </a:p>
          <a:p>
            <a:pPr>
              <a:defRPr/>
            </a:pPr>
            <a:endParaRPr lang="en-AU" sz="2800" b="1" dirty="0">
              <a:effectLst>
                <a:outerShdw blurRad="38100" dist="38100" dir="2700000" algn="tl">
                  <a:srgbClr val="000000"/>
                </a:outerShdw>
              </a:effectLst>
              <a:latin typeface="Arial" charset="0"/>
            </a:endParaRPr>
          </a:p>
          <a:p>
            <a:pPr>
              <a:defRPr/>
            </a:pPr>
            <a:endParaRPr lang="sr-Cyrl-CS" sz="2400" dirty="0">
              <a:effectLst>
                <a:outerShdw blurRad="38100" dist="38100" dir="2700000" algn="tl">
                  <a:srgbClr val="000000"/>
                </a:outerShdw>
              </a:effectLst>
              <a:latin typeface="Arial" charset="0"/>
            </a:endParaRPr>
          </a:p>
          <a:p>
            <a:pPr>
              <a:defRPr/>
            </a:pPr>
            <a:r>
              <a:rPr lang="en-AU" sz="2400" b="1" dirty="0">
                <a:latin typeface="Arial" charset="0"/>
              </a:rPr>
              <a:t>ПЕПТИДИ</a:t>
            </a:r>
            <a:r>
              <a:rPr lang="en-AU" sz="2400" dirty="0" smtClean="0">
                <a:latin typeface="Arial" charset="0"/>
              </a:rPr>
              <a:t> </a:t>
            </a:r>
            <a:r>
              <a:rPr lang="sr-Cyrl-RS" sz="2400" dirty="0" smtClean="0">
                <a:latin typeface="Arial" charset="0"/>
              </a:rPr>
              <a:t>-</a:t>
            </a:r>
            <a:r>
              <a:rPr lang="en-AU" sz="2400" dirty="0" smtClean="0">
                <a:latin typeface="Arial" charset="0"/>
              </a:rPr>
              <a:t> </a:t>
            </a:r>
            <a:r>
              <a:rPr lang="en-AU" sz="2400" b="1" dirty="0" err="1">
                <a:latin typeface="Arial" charset="0"/>
              </a:rPr>
              <a:t>амиди</a:t>
            </a:r>
            <a:r>
              <a:rPr lang="en-AU" sz="2400" b="1" dirty="0">
                <a:latin typeface="Arial" charset="0"/>
              </a:rPr>
              <a:t> </a:t>
            </a:r>
            <a:r>
              <a:rPr lang="en-AU" sz="2400" b="1" dirty="0" err="1" smtClean="0">
                <a:latin typeface="Arial" charset="0"/>
              </a:rPr>
              <a:t>киселина</a:t>
            </a:r>
            <a:r>
              <a:rPr lang="sr-Cyrl-RS" sz="2400" dirty="0">
                <a:latin typeface="Arial" charset="0"/>
              </a:rPr>
              <a:t> </a:t>
            </a:r>
            <a:r>
              <a:rPr lang="sr-Cyrl-RS" sz="2400" dirty="0" smtClean="0">
                <a:latin typeface="Arial" charset="0"/>
              </a:rPr>
              <a:t>(</a:t>
            </a:r>
            <a:r>
              <a:rPr lang="en-AU" sz="2400" dirty="0" err="1" smtClean="0">
                <a:latin typeface="Arial" charset="0"/>
              </a:rPr>
              <a:t>сједињавa</a:t>
            </a:r>
            <a:r>
              <a:rPr lang="sr-Cyrl-RS" sz="2400" dirty="0" smtClean="0">
                <a:latin typeface="Arial" charset="0"/>
              </a:rPr>
              <a:t>њ</a:t>
            </a:r>
            <a:r>
              <a:rPr lang="en-AU" sz="2400" dirty="0" smtClean="0">
                <a:latin typeface="Arial" charset="0"/>
              </a:rPr>
              <a:t>е</a:t>
            </a:r>
            <a:endParaRPr lang="sr-Cyrl-RS" sz="2400" dirty="0" smtClean="0">
              <a:latin typeface="Arial" charset="0"/>
            </a:endParaRPr>
          </a:p>
          <a:p>
            <a:pPr>
              <a:defRPr/>
            </a:pPr>
            <a:r>
              <a:rPr lang="en-AU" sz="2400" dirty="0" smtClean="0">
                <a:latin typeface="Arial" charset="0"/>
              </a:rPr>
              <a:t> </a:t>
            </a:r>
            <a:r>
              <a:rPr lang="en-AU" sz="2400" dirty="0" err="1">
                <a:latin typeface="Arial" charset="0"/>
              </a:rPr>
              <a:t>аминокиселина</a:t>
            </a:r>
            <a:r>
              <a:rPr lang="en-AU" sz="2400" dirty="0">
                <a:latin typeface="Arial" charset="0"/>
              </a:rPr>
              <a:t> </a:t>
            </a:r>
            <a:r>
              <a:rPr lang="en-AU" sz="2400" dirty="0" err="1">
                <a:latin typeface="Arial" charset="0"/>
              </a:rPr>
              <a:t>пептидном</a:t>
            </a:r>
            <a:r>
              <a:rPr lang="en-AU" sz="2400" dirty="0">
                <a:latin typeface="Arial" charset="0"/>
              </a:rPr>
              <a:t> </a:t>
            </a:r>
            <a:r>
              <a:rPr lang="en-AU" sz="2400" dirty="0" err="1">
                <a:latin typeface="Arial" charset="0"/>
              </a:rPr>
              <a:t>везом</a:t>
            </a:r>
            <a:r>
              <a:rPr lang="en-AU" sz="2400" dirty="0">
                <a:latin typeface="Arial" charset="0"/>
              </a:rPr>
              <a:t> </a:t>
            </a:r>
            <a:r>
              <a:rPr lang="sr-Cyrl-RS" sz="2400" dirty="0" smtClean="0">
                <a:latin typeface="Arial" charset="0"/>
              </a:rPr>
              <a:t>+ </a:t>
            </a:r>
            <a:r>
              <a:rPr lang="en-AU" sz="2400" dirty="0" err="1" smtClean="0">
                <a:latin typeface="Arial" charset="0"/>
              </a:rPr>
              <a:t>молекул</a:t>
            </a:r>
            <a:r>
              <a:rPr lang="en-AU" sz="2400" dirty="0" smtClean="0">
                <a:latin typeface="Arial" charset="0"/>
              </a:rPr>
              <a:t> </a:t>
            </a:r>
            <a:r>
              <a:rPr lang="en-AU" sz="2400" dirty="0" err="1" smtClean="0">
                <a:latin typeface="Arial" charset="0"/>
              </a:rPr>
              <a:t>воде</a:t>
            </a:r>
            <a:r>
              <a:rPr lang="sr-Cyrl-RS" sz="2400" dirty="0" smtClean="0">
                <a:latin typeface="Arial" charset="0"/>
              </a:rPr>
              <a:t>)</a:t>
            </a:r>
            <a:r>
              <a:rPr lang="en-AU" sz="2400" dirty="0" smtClean="0">
                <a:latin typeface="Arial" charset="0"/>
              </a:rPr>
              <a:t> </a:t>
            </a:r>
            <a:endParaRPr lang="en-AU" sz="2400" dirty="0">
              <a:latin typeface="Arial" charset="0"/>
            </a:endParaRPr>
          </a:p>
          <a:p>
            <a:pPr>
              <a:defRPr/>
            </a:pPr>
            <a:endParaRPr lang="en-AU" sz="2400" dirty="0">
              <a:latin typeface="Arial" charset="0"/>
            </a:endParaRPr>
          </a:p>
          <a:p>
            <a:pPr>
              <a:defRPr/>
            </a:pPr>
            <a:r>
              <a:rPr lang="en-AU" sz="2400" b="1" dirty="0" err="1">
                <a:latin typeface="Arial" charset="0"/>
              </a:rPr>
              <a:t>Пептидна</a:t>
            </a:r>
            <a:r>
              <a:rPr lang="en-AU" sz="2400" b="1" dirty="0">
                <a:latin typeface="Arial" charset="0"/>
              </a:rPr>
              <a:t> </a:t>
            </a:r>
            <a:r>
              <a:rPr lang="en-AU" sz="2400" b="1" dirty="0" err="1">
                <a:latin typeface="Arial" charset="0"/>
              </a:rPr>
              <a:t>веза</a:t>
            </a:r>
            <a:r>
              <a:rPr lang="en-AU" sz="2400" b="1" dirty="0">
                <a:latin typeface="Arial" charset="0"/>
              </a:rPr>
              <a:t> </a:t>
            </a:r>
            <a:r>
              <a:rPr lang="en-AU" sz="2400" b="1" dirty="0" err="1">
                <a:latin typeface="Arial" charset="0"/>
              </a:rPr>
              <a:t>настаје</a:t>
            </a:r>
            <a:r>
              <a:rPr lang="en-AU" sz="2400" b="1" dirty="0">
                <a:latin typeface="Arial" charset="0"/>
              </a:rPr>
              <a:t>  </a:t>
            </a:r>
          </a:p>
          <a:p>
            <a:pPr>
              <a:defRPr/>
            </a:pPr>
            <a:r>
              <a:rPr lang="en-AU" sz="2400" b="1" dirty="0" err="1">
                <a:latin typeface="Arial" charset="0"/>
              </a:rPr>
              <a:t>реaкцијом</a:t>
            </a:r>
            <a:r>
              <a:rPr lang="en-AU" sz="2400" b="1" dirty="0">
                <a:latin typeface="Arial" charset="0"/>
              </a:rPr>
              <a:t> </a:t>
            </a:r>
            <a:r>
              <a:rPr lang="en-AU" sz="2400" b="1" dirty="0" err="1">
                <a:latin typeface="Arial" charset="0"/>
              </a:rPr>
              <a:t>карбоксилне</a:t>
            </a:r>
            <a:r>
              <a:rPr lang="en-AU" sz="2400" b="1" dirty="0">
                <a:latin typeface="Arial" charset="0"/>
              </a:rPr>
              <a:t> </a:t>
            </a:r>
            <a:r>
              <a:rPr lang="en-AU" sz="2400" b="1" dirty="0" err="1">
                <a:latin typeface="Arial" charset="0"/>
              </a:rPr>
              <a:t>групе</a:t>
            </a:r>
            <a:r>
              <a:rPr lang="en-AU" sz="2400" b="1" dirty="0">
                <a:latin typeface="Arial" charset="0"/>
              </a:rPr>
              <a:t> </a:t>
            </a:r>
          </a:p>
          <a:p>
            <a:pPr>
              <a:defRPr/>
            </a:pPr>
            <a:r>
              <a:rPr lang="en-AU" sz="2400" b="1" dirty="0" err="1">
                <a:latin typeface="Arial" charset="0"/>
              </a:rPr>
              <a:t>једне</a:t>
            </a:r>
            <a:r>
              <a:rPr lang="en-AU" sz="2400" b="1" dirty="0">
                <a:latin typeface="Arial" charset="0"/>
              </a:rPr>
              <a:t> </a:t>
            </a:r>
            <a:r>
              <a:rPr lang="en-AU" sz="2400" b="1" dirty="0" err="1">
                <a:latin typeface="Arial" charset="0"/>
              </a:rPr>
              <a:t>аминокиселине</a:t>
            </a:r>
            <a:r>
              <a:rPr lang="en-AU" sz="2400" b="1" dirty="0">
                <a:latin typeface="Arial" charset="0"/>
              </a:rPr>
              <a:t> </a:t>
            </a:r>
            <a:r>
              <a:rPr lang="en-AU" sz="2400" b="1" dirty="0" err="1">
                <a:latin typeface="Arial" charset="0"/>
              </a:rPr>
              <a:t>са</a:t>
            </a:r>
            <a:r>
              <a:rPr lang="en-AU" sz="2400" b="1" dirty="0">
                <a:latin typeface="Arial" charset="0"/>
              </a:rPr>
              <a:t> </a:t>
            </a:r>
          </a:p>
          <a:p>
            <a:pPr>
              <a:defRPr/>
            </a:pPr>
            <a:r>
              <a:rPr lang="en-AU" sz="2400" b="1" dirty="0" err="1">
                <a:latin typeface="Arial" charset="0"/>
              </a:rPr>
              <a:t>амино</a:t>
            </a:r>
            <a:r>
              <a:rPr lang="sr-Cyrl-CS" sz="2400" b="1" dirty="0">
                <a:latin typeface="Arial" charset="0"/>
              </a:rPr>
              <a:t> </a:t>
            </a:r>
            <a:r>
              <a:rPr lang="en-AU" sz="2400" b="1" dirty="0" err="1">
                <a:latin typeface="Arial" charset="0"/>
              </a:rPr>
              <a:t>групом</a:t>
            </a:r>
            <a:r>
              <a:rPr lang="en-AU" sz="2400" b="1" dirty="0">
                <a:latin typeface="Arial" charset="0"/>
              </a:rPr>
              <a:t> </a:t>
            </a:r>
            <a:r>
              <a:rPr lang="en-AU" sz="2400" b="1" dirty="0" err="1">
                <a:latin typeface="Arial" charset="0"/>
              </a:rPr>
              <a:t>друге</a:t>
            </a:r>
            <a:r>
              <a:rPr lang="en-AU" sz="2400" b="1" dirty="0">
                <a:latin typeface="Arial" charset="0"/>
              </a:rPr>
              <a:t> </a:t>
            </a:r>
          </a:p>
          <a:p>
            <a:pPr>
              <a:defRPr/>
            </a:pPr>
            <a:r>
              <a:rPr lang="en-AU" sz="2400" b="1" dirty="0" err="1">
                <a:latin typeface="Arial" charset="0"/>
              </a:rPr>
              <a:t>аминокиселине</a:t>
            </a:r>
            <a:r>
              <a:rPr lang="en-AU" sz="2400" b="1" dirty="0">
                <a:latin typeface="Arial" charset="0"/>
              </a:rPr>
              <a:t>.</a:t>
            </a:r>
            <a:r>
              <a:rPr lang="en-AU" sz="2400" dirty="0">
                <a:latin typeface="Comic Sans MS" pitchFamily="66" charset="0"/>
              </a:rPr>
              <a:t> </a:t>
            </a:r>
          </a:p>
          <a:p>
            <a:pPr>
              <a:defRPr/>
            </a:pPr>
            <a:endParaRPr lang="en-AU" sz="2400" i="1" dirty="0">
              <a:latin typeface="Comic Sans MS" pitchFamily="66" charset="0"/>
            </a:endParaRPr>
          </a:p>
          <a:p>
            <a:pPr>
              <a:defRPr/>
            </a:pPr>
            <a:endParaRPr lang="en-US" sz="2400" dirty="0">
              <a:latin typeface="Times New Roman" pitchFamily="18" charset="0"/>
            </a:endParaRPr>
          </a:p>
        </p:txBody>
      </p:sp>
      <p:pic>
        <p:nvPicPr>
          <p:cNvPr id="10244" name="Picture 5"/>
          <p:cNvPicPr>
            <a:picLocks noChangeAspect="1" noChangeArrowheads="1"/>
          </p:cNvPicPr>
          <p:nvPr/>
        </p:nvPicPr>
        <p:blipFill>
          <a:blip r:embed="rId3">
            <a:extLst>
              <a:ext uri="{28A0092B-C50C-407E-A947-70E740481C1C}">
                <a14:useLocalDpi xmlns:a14="http://schemas.microsoft.com/office/drawing/2010/main" val="0"/>
              </a:ext>
            </a:extLst>
          </a:blip>
          <a:srcRect r="5055"/>
          <a:stretch>
            <a:fillRect/>
          </a:stretch>
        </p:blipFill>
        <p:spPr bwMode="auto">
          <a:xfrm>
            <a:off x="5652120" y="2540029"/>
            <a:ext cx="1752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2" name="Text Box 6"/>
          <p:cNvSpPr txBox="1">
            <a:spLocks noChangeArrowheads="1"/>
          </p:cNvSpPr>
          <p:nvPr/>
        </p:nvSpPr>
        <p:spPr bwMode="auto">
          <a:xfrm>
            <a:off x="539552" y="4891087"/>
            <a:ext cx="8037512"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AU" sz="2000" dirty="0" err="1">
                <a:latin typeface="Arial" charset="0"/>
              </a:rPr>
              <a:t>Две</a:t>
            </a:r>
            <a:r>
              <a:rPr lang="en-AU" sz="2000" dirty="0">
                <a:latin typeface="Arial" charset="0"/>
              </a:rPr>
              <a:t> </a:t>
            </a:r>
            <a:r>
              <a:rPr lang="en-AU" sz="2000" dirty="0" err="1">
                <a:latin typeface="Arial" charset="0"/>
              </a:rPr>
              <a:t>аминокиселине</a:t>
            </a:r>
            <a:r>
              <a:rPr lang="en-AU" sz="2000" dirty="0">
                <a:latin typeface="Arial" charset="0"/>
              </a:rPr>
              <a:t> </a:t>
            </a:r>
            <a:r>
              <a:rPr lang="en-AU" sz="2000" dirty="0" err="1">
                <a:latin typeface="Arial" charset="0"/>
              </a:rPr>
              <a:t>граде</a:t>
            </a:r>
            <a:r>
              <a:rPr lang="en-AU" sz="2000" dirty="0">
                <a:latin typeface="Arial" charset="0"/>
              </a:rPr>
              <a:t> </a:t>
            </a:r>
            <a:r>
              <a:rPr lang="en-AU" sz="2000" dirty="0" err="1">
                <a:latin typeface="Arial" charset="0"/>
              </a:rPr>
              <a:t>дипептид</a:t>
            </a:r>
            <a:r>
              <a:rPr lang="en-AU" sz="2000" dirty="0">
                <a:latin typeface="Arial" charset="0"/>
              </a:rPr>
              <a:t>, </a:t>
            </a:r>
            <a:r>
              <a:rPr lang="en-AU" sz="2000" dirty="0" err="1">
                <a:latin typeface="Arial" charset="0"/>
              </a:rPr>
              <a:t>три</a:t>
            </a:r>
            <a:r>
              <a:rPr lang="en-AU" sz="2000" dirty="0">
                <a:latin typeface="Arial" charset="0"/>
              </a:rPr>
              <a:t> </a:t>
            </a:r>
            <a:r>
              <a:rPr lang="en-AU" sz="2000" dirty="0" err="1">
                <a:latin typeface="Arial" charset="0"/>
              </a:rPr>
              <a:t>трипептид</a:t>
            </a:r>
            <a:r>
              <a:rPr lang="en-AU" sz="2000" dirty="0">
                <a:latin typeface="Arial" charset="0"/>
              </a:rPr>
              <a:t>, </a:t>
            </a:r>
            <a:r>
              <a:rPr lang="en-AU" sz="2000" dirty="0" err="1">
                <a:latin typeface="Arial" charset="0"/>
              </a:rPr>
              <a:t>до</a:t>
            </a:r>
            <a:r>
              <a:rPr lang="en-AU" sz="2000" dirty="0">
                <a:latin typeface="Arial" charset="0"/>
              </a:rPr>
              <a:t> </a:t>
            </a:r>
            <a:r>
              <a:rPr lang="en-AU" sz="2000" dirty="0" err="1">
                <a:latin typeface="Arial" charset="0"/>
              </a:rPr>
              <a:t>десет</a:t>
            </a:r>
            <a:r>
              <a:rPr lang="en-AU" sz="2000" dirty="0">
                <a:latin typeface="Arial" charset="0"/>
              </a:rPr>
              <a:t> </a:t>
            </a:r>
          </a:p>
          <a:p>
            <a:pPr>
              <a:defRPr/>
            </a:pPr>
            <a:r>
              <a:rPr lang="en-AU" sz="2000" dirty="0" err="1">
                <a:latin typeface="Arial" charset="0"/>
              </a:rPr>
              <a:t>аминокиселина</a:t>
            </a:r>
            <a:r>
              <a:rPr lang="en-AU" sz="2000" dirty="0">
                <a:latin typeface="Arial" charset="0"/>
              </a:rPr>
              <a:t> </a:t>
            </a:r>
            <a:r>
              <a:rPr lang="en-AU" sz="2000" dirty="0" err="1">
                <a:latin typeface="Arial" charset="0"/>
              </a:rPr>
              <a:t>граде</a:t>
            </a:r>
            <a:r>
              <a:rPr lang="en-AU" sz="2000" dirty="0">
                <a:latin typeface="Arial" charset="0"/>
              </a:rPr>
              <a:t> </a:t>
            </a:r>
            <a:r>
              <a:rPr lang="en-AU" sz="2000" dirty="0" err="1">
                <a:latin typeface="Arial" charset="0"/>
              </a:rPr>
              <a:t>олигопептид</a:t>
            </a:r>
            <a:r>
              <a:rPr lang="en-AU" sz="2000" dirty="0">
                <a:latin typeface="Arial" charset="0"/>
              </a:rPr>
              <a:t>, а </a:t>
            </a:r>
            <a:r>
              <a:rPr lang="en-AU" sz="2000" dirty="0" err="1">
                <a:latin typeface="Arial" charset="0"/>
              </a:rPr>
              <a:t>преко</a:t>
            </a:r>
            <a:r>
              <a:rPr lang="en-AU" sz="2000" dirty="0">
                <a:latin typeface="Arial" charset="0"/>
              </a:rPr>
              <a:t> </a:t>
            </a:r>
            <a:r>
              <a:rPr lang="en-AU" sz="2000" dirty="0" err="1">
                <a:latin typeface="Arial" charset="0"/>
              </a:rPr>
              <a:t>десет</a:t>
            </a:r>
            <a:r>
              <a:rPr lang="en-AU" sz="2000" dirty="0">
                <a:latin typeface="Arial" charset="0"/>
              </a:rPr>
              <a:t> </a:t>
            </a:r>
            <a:r>
              <a:rPr lang="en-AU" sz="2000" dirty="0" err="1">
                <a:latin typeface="Arial" charset="0"/>
              </a:rPr>
              <a:t>аминокиселина</a:t>
            </a:r>
            <a:r>
              <a:rPr lang="en-AU" sz="2000" dirty="0">
                <a:latin typeface="Arial" charset="0"/>
              </a:rPr>
              <a:t> </a:t>
            </a:r>
          </a:p>
          <a:p>
            <a:pPr>
              <a:defRPr/>
            </a:pPr>
            <a:r>
              <a:rPr lang="en-AU" sz="2000" dirty="0" err="1">
                <a:latin typeface="Arial" charset="0"/>
              </a:rPr>
              <a:t>граде</a:t>
            </a:r>
            <a:r>
              <a:rPr lang="en-AU" sz="2000" dirty="0">
                <a:latin typeface="Arial" charset="0"/>
              </a:rPr>
              <a:t> </a:t>
            </a:r>
            <a:r>
              <a:rPr lang="en-AU" sz="2000" dirty="0" err="1">
                <a:latin typeface="Arial" charset="0"/>
              </a:rPr>
              <a:t>полипептид</a:t>
            </a:r>
            <a:r>
              <a:rPr lang="en-AU" sz="2000" dirty="0">
                <a:latin typeface="Arial" charset="0"/>
              </a:rPr>
              <a:t>. </a:t>
            </a:r>
          </a:p>
          <a:p>
            <a:pPr>
              <a:defRPr/>
            </a:pPr>
            <a:endParaRPr lang="en-US" sz="2000" dirty="0">
              <a:latin typeface="Arial" charset="0"/>
            </a:endParaRPr>
          </a:p>
        </p:txBody>
      </p:sp>
    </p:spTree>
    <p:extLst>
      <p:ext uri="{BB962C8B-B14F-4D97-AF65-F5344CB8AC3E}">
        <p14:creationId xmlns:p14="http://schemas.microsoft.com/office/powerpoint/2010/main" val="20503173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3"/>
          <p:cNvSpPr txBox="1">
            <a:spLocks noChangeArrowheads="1"/>
          </p:cNvSpPr>
          <p:nvPr/>
        </p:nvSpPr>
        <p:spPr bwMode="auto">
          <a:xfrm>
            <a:off x="395288" y="1628775"/>
            <a:ext cx="8686865" cy="2000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sr-Cyrl-RS" sz="2400" dirty="0">
                <a:latin typeface="Arial" charset="0"/>
              </a:rPr>
              <a:t> </a:t>
            </a:r>
            <a:r>
              <a:rPr lang="sr-Cyrl-RS" sz="2400" dirty="0" smtClean="0">
                <a:latin typeface="Arial" charset="0"/>
              </a:rPr>
              <a:t>Редослед </a:t>
            </a:r>
            <a:r>
              <a:rPr lang="en-US" sz="2000" dirty="0" err="1" smtClean="0">
                <a:latin typeface="Arial" charset="0"/>
              </a:rPr>
              <a:t>или</a:t>
            </a:r>
            <a:r>
              <a:rPr lang="en-US" sz="2000" dirty="0" smtClean="0">
                <a:latin typeface="Arial" charset="0"/>
              </a:rPr>
              <a:t> </a:t>
            </a:r>
            <a:r>
              <a:rPr lang="sr-Cyrl-RS" sz="2000" dirty="0" smtClean="0">
                <a:latin typeface="Arial" charset="0"/>
              </a:rPr>
              <a:t>секвенца </a:t>
            </a:r>
            <a:r>
              <a:rPr lang="en-US" sz="2000" dirty="0" err="1" smtClean="0">
                <a:latin typeface="Arial" charset="0"/>
              </a:rPr>
              <a:t>амино</a:t>
            </a:r>
            <a:r>
              <a:rPr lang="en-US" sz="2000" dirty="0" smtClean="0">
                <a:latin typeface="Arial" charset="0"/>
              </a:rPr>
              <a:t> </a:t>
            </a:r>
            <a:r>
              <a:rPr lang="en-US" sz="2000" dirty="0" err="1">
                <a:latin typeface="Arial" charset="0"/>
              </a:rPr>
              <a:t>киселина</a:t>
            </a:r>
            <a:r>
              <a:rPr lang="en-US" sz="2000" dirty="0">
                <a:latin typeface="Arial" charset="0"/>
              </a:rPr>
              <a:t> у </a:t>
            </a:r>
            <a:r>
              <a:rPr lang="en-US" sz="2000" dirty="0" err="1">
                <a:latin typeface="Arial" charset="0"/>
              </a:rPr>
              <a:t>протеину</a:t>
            </a:r>
            <a:r>
              <a:rPr lang="en-US" sz="2000" dirty="0">
                <a:latin typeface="Arial" charset="0"/>
              </a:rPr>
              <a:t> </a:t>
            </a:r>
            <a:r>
              <a:rPr lang="en-US" sz="2000" dirty="0" err="1">
                <a:latin typeface="Arial" charset="0"/>
              </a:rPr>
              <a:t>је</a:t>
            </a:r>
            <a:r>
              <a:rPr lang="en-US" sz="2000" dirty="0">
                <a:latin typeface="Arial" charset="0"/>
              </a:rPr>
              <a:t> </a:t>
            </a:r>
            <a:r>
              <a:rPr lang="sr-Cyrl-RS" sz="2000" dirty="0" smtClean="0">
                <a:latin typeface="Arial" charset="0"/>
              </a:rPr>
              <a:t>најважнија </a:t>
            </a:r>
            <a:r>
              <a:rPr lang="en-US" sz="2000" dirty="0" err="1" smtClean="0">
                <a:latin typeface="Arial" charset="0"/>
              </a:rPr>
              <a:t>за</a:t>
            </a:r>
            <a:r>
              <a:rPr lang="en-US" sz="2000" dirty="0" smtClean="0">
                <a:latin typeface="Arial" charset="0"/>
              </a:rPr>
              <a:t> </a:t>
            </a:r>
            <a:endParaRPr lang="en-US" sz="2000" dirty="0">
              <a:latin typeface="Arial" charset="0"/>
            </a:endParaRPr>
          </a:p>
          <a:p>
            <a:pPr>
              <a:defRPr/>
            </a:pPr>
            <a:r>
              <a:rPr lang="en-US" sz="2000" dirty="0">
                <a:latin typeface="Arial" charset="0"/>
              </a:rPr>
              <a:t>    </a:t>
            </a:r>
            <a:r>
              <a:rPr lang="en-US" sz="2000" dirty="0" err="1">
                <a:latin typeface="Arial" charset="0"/>
              </a:rPr>
              <a:t>функцију</a:t>
            </a:r>
            <a:r>
              <a:rPr lang="en-US" sz="2000" dirty="0">
                <a:latin typeface="Arial" charset="0"/>
              </a:rPr>
              <a:t> </a:t>
            </a:r>
            <a:r>
              <a:rPr lang="sr-Cyrl-RS" sz="2000" dirty="0">
                <a:latin typeface="Arial" charset="0"/>
              </a:rPr>
              <a:t> </a:t>
            </a:r>
            <a:r>
              <a:rPr lang="sr-Cyrl-RS" sz="2000" dirty="0" smtClean="0">
                <a:latin typeface="Arial" charset="0"/>
              </a:rPr>
              <a:t>и улогу </a:t>
            </a:r>
            <a:r>
              <a:rPr lang="en-US" sz="2000" dirty="0" err="1" smtClean="0">
                <a:latin typeface="Arial" charset="0"/>
              </a:rPr>
              <a:t>протеина</a:t>
            </a:r>
            <a:r>
              <a:rPr lang="sr-Cyrl-RS" sz="2000" dirty="0" smtClean="0">
                <a:latin typeface="Arial" charset="0"/>
              </a:rPr>
              <a:t> и </a:t>
            </a:r>
            <a:r>
              <a:rPr lang="en-US" sz="2000" dirty="0" err="1" smtClean="0">
                <a:latin typeface="Arial" charset="0"/>
              </a:rPr>
              <a:t>генетски</a:t>
            </a:r>
            <a:r>
              <a:rPr lang="en-US" sz="2000" dirty="0" smtClean="0">
                <a:latin typeface="Arial" charset="0"/>
              </a:rPr>
              <a:t> </a:t>
            </a:r>
            <a:r>
              <a:rPr lang="sr-Cyrl-RS" sz="2000" dirty="0" smtClean="0">
                <a:latin typeface="Arial" charset="0"/>
              </a:rPr>
              <a:t>је </a:t>
            </a:r>
            <a:r>
              <a:rPr lang="en-US" sz="2000" dirty="0" err="1" smtClean="0">
                <a:latin typeface="Arial" charset="0"/>
              </a:rPr>
              <a:t>контролисана</a:t>
            </a:r>
            <a:endParaRPr lang="en-US" sz="2000" dirty="0">
              <a:latin typeface="Arial" charset="0"/>
            </a:endParaRPr>
          </a:p>
          <a:p>
            <a:pPr>
              <a:defRPr/>
            </a:pPr>
            <a:endParaRPr lang="en-US" sz="2000" dirty="0">
              <a:effectLst>
                <a:outerShdw blurRad="38100" dist="38100" dir="2700000" algn="tl">
                  <a:srgbClr val="000000"/>
                </a:outerShdw>
              </a:effectLst>
              <a:latin typeface="Arial" charset="0"/>
            </a:endParaRPr>
          </a:p>
          <a:p>
            <a:pPr>
              <a:defRPr/>
            </a:pPr>
            <a:r>
              <a:rPr lang="sr-Cyrl-RS" sz="2000" dirty="0" smtClean="0">
                <a:effectLst>
                  <a:outerShdw blurRad="38100" dist="38100" dir="2700000" algn="tl">
                    <a:srgbClr val="000000"/>
                  </a:outerShdw>
                </a:effectLst>
                <a:latin typeface="Arial" charset="0"/>
              </a:rPr>
              <a:t>ИСТИ </a:t>
            </a:r>
            <a:r>
              <a:rPr lang="en-US" sz="2000" dirty="0" smtClean="0">
                <a:effectLst>
                  <a:outerShdw blurRad="38100" dist="38100" dir="2700000" algn="tl">
                    <a:srgbClr val="000000"/>
                  </a:outerShdw>
                </a:effectLst>
                <a:latin typeface="Arial" charset="0"/>
              </a:rPr>
              <a:t>КВАЛИТЕТ</a:t>
            </a:r>
            <a:r>
              <a:rPr lang="sr-Cyrl-RS" sz="2000" dirty="0" smtClean="0">
                <a:effectLst>
                  <a:outerShdw blurRad="38100" dist="38100" dir="2700000" algn="tl">
                    <a:srgbClr val="000000"/>
                  </a:outerShdw>
                </a:effectLst>
                <a:latin typeface="Arial" charset="0"/>
              </a:rPr>
              <a:t> И </a:t>
            </a:r>
            <a:endParaRPr lang="en-US" sz="2000" dirty="0">
              <a:effectLst>
                <a:outerShdw blurRad="38100" dist="38100" dir="2700000" algn="tl">
                  <a:srgbClr val="000000"/>
                </a:outerShdw>
              </a:effectLst>
              <a:latin typeface="Arial" charset="0"/>
            </a:endParaRPr>
          </a:p>
          <a:p>
            <a:pPr>
              <a:defRPr/>
            </a:pPr>
            <a:r>
              <a:rPr lang="sr-Cyrl-RS" sz="2000" dirty="0" smtClean="0">
                <a:effectLst>
                  <a:outerShdw blurRad="38100" dist="38100" dir="2700000" algn="tl">
                    <a:srgbClr val="000000"/>
                  </a:outerShdw>
                </a:effectLst>
                <a:latin typeface="Arial" charset="0"/>
              </a:rPr>
              <a:t>ИСТИ </a:t>
            </a:r>
            <a:r>
              <a:rPr lang="en-US" sz="2000" dirty="0" smtClean="0">
                <a:effectLst>
                  <a:outerShdw blurRad="38100" dist="38100" dir="2700000" algn="tl">
                    <a:srgbClr val="000000"/>
                  </a:outerShdw>
                </a:effectLst>
                <a:latin typeface="Arial" charset="0"/>
              </a:rPr>
              <a:t>КВАНТИТЕТ</a:t>
            </a:r>
            <a:endParaRPr lang="sr-Cyrl-RS" sz="2000" dirty="0" smtClean="0">
              <a:effectLst>
                <a:outerShdw blurRad="38100" dist="38100" dir="2700000" algn="tl">
                  <a:srgbClr val="000000"/>
                </a:outerShdw>
              </a:effectLst>
              <a:latin typeface="Arial" charset="0"/>
            </a:endParaRPr>
          </a:p>
          <a:p>
            <a:pPr>
              <a:defRPr/>
            </a:pPr>
            <a:r>
              <a:rPr lang="en-US" sz="2000" dirty="0" smtClean="0">
                <a:effectLst>
                  <a:outerShdw blurRad="38100" dist="38100" dir="2700000" algn="tl">
                    <a:srgbClr val="000000"/>
                  </a:outerShdw>
                </a:effectLst>
                <a:latin typeface="Arial" charset="0"/>
              </a:rPr>
              <a:t> </a:t>
            </a:r>
            <a:endParaRPr lang="en-US" sz="2000" dirty="0">
              <a:effectLst>
                <a:outerShdw blurRad="38100" dist="38100" dir="2700000" algn="tl">
                  <a:srgbClr val="000000"/>
                </a:outerShdw>
              </a:effectLst>
              <a:latin typeface="Arial" charset="0"/>
            </a:endParaRPr>
          </a:p>
        </p:txBody>
      </p:sp>
      <p:sp>
        <p:nvSpPr>
          <p:cNvPr id="2" name="Right Brace 1"/>
          <p:cNvSpPr/>
          <p:nvPr/>
        </p:nvSpPr>
        <p:spPr>
          <a:xfrm>
            <a:off x="3275856" y="2629049"/>
            <a:ext cx="360040" cy="65593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sr-Latn-RS"/>
          </a:p>
        </p:txBody>
      </p:sp>
    </p:spTree>
    <p:extLst>
      <p:ext uri="{BB962C8B-B14F-4D97-AF65-F5344CB8AC3E}">
        <p14:creationId xmlns:p14="http://schemas.microsoft.com/office/powerpoint/2010/main" val="986061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ПИРАМИДА ИСХРАНЕ</a:t>
            </a:r>
            <a:endParaRPr lang="sr-Latn-RS" dirty="0"/>
          </a:p>
        </p:txBody>
      </p:sp>
      <p:sp>
        <p:nvSpPr>
          <p:cNvPr id="3" name="Content Placeholder 2"/>
          <p:cNvSpPr>
            <a:spLocks noGrp="1"/>
          </p:cNvSpPr>
          <p:nvPr>
            <p:ph idx="1"/>
          </p:nvPr>
        </p:nvSpPr>
        <p:spPr/>
        <p:txBody>
          <a:bodyPr/>
          <a:lstStyle/>
          <a:p>
            <a:endParaRPr lang="sr-Latn-R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494329"/>
            <a:ext cx="6048671" cy="5247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64102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700338" y="404813"/>
            <a:ext cx="3247364"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sr-Cyrl-RS" sz="3200" dirty="0" smtClean="0">
                <a:effectLst>
                  <a:outerShdw blurRad="38100" dist="38100" dir="2700000" algn="tl">
                    <a:srgbClr val="000000"/>
                  </a:outerShdw>
                </a:effectLst>
                <a:latin typeface="Arial" charset="0"/>
              </a:rPr>
              <a:t>Улоге </a:t>
            </a:r>
            <a:r>
              <a:rPr lang="en-US" sz="3200" dirty="0" err="1" smtClean="0">
                <a:effectLst>
                  <a:outerShdw blurRad="38100" dist="38100" dir="2700000" algn="tl">
                    <a:srgbClr val="000000"/>
                  </a:outerShdw>
                </a:effectLst>
                <a:latin typeface="Arial" charset="0"/>
              </a:rPr>
              <a:t>протеина</a:t>
            </a:r>
            <a:endParaRPr lang="en-US" sz="3200" dirty="0">
              <a:effectLst>
                <a:outerShdw blurRad="38100" dist="38100" dir="2700000" algn="tl">
                  <a:srgbClr val="000000"/>
                </a:outerShdw>
              </a:effectLst>
              <a:latin typeface="Arial" charset="0"/>
            </a:endParaRPr>
          </a:p>
        </p:txBody>
      </p:sp>
      <p:sp>
        <p:nvSpPr>
          <p:cNvPr id="9219" name="Text Box 3"/>
          <p:cNvSpPr txBox="1">
            <a:spLocks noChangeArrowheads="1"/>
          </p:cNvSpPr>
          <p:nvPr/>
        </p:nvSpPr>
        <p:spPr bwMode="auto">
          <a:xfrm>
            <a:off x="-396875" y="1196975"/>
            <a:ext cx="9320308" cy="5693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2">
              <a:defRPr/>
            </a:pPr>
            <a:r>
              <a:rPr lang="en-AU" sz="2000" dirty="0" err="1">
                <a:latin typeface="Arial" charset="0"/>
              </a:rPr>
              <a:t>Градивне</a:t>
            </a:r>
            <a:r>
              <a:rPr lang="en-AU" sz="2000" dirty="0">
                <a:latin typeface="Arial" charset="0"/>
              </a:rPr>
              <a:t> </a:t>
            </a:r>
            <a:r>
              <a:rPr lang="en-AU" sz="2000" dirty="0" err="1">
                <a:latin typeface="Arial" charset="0"/>
              </a:rPr>
              <a:t>материје</a:t>
            </a:r>
            <a:r>
              <a:rPr lang="en-AU" sz="2000" dirty="0">
                <a:latin typeface="Arial" charset="0"/>
              </a:rPr>
              <a:t> </a:t>
            </a:r>
            <a:r>
              <a:rPr lang="en-AU" sz="2000" dirty="0" err="1">
                <a:latin typeface="Arial" charset="0"/>
              </a:rPr>
              <a:t>које</a:t>
            </a:r>
            <a:r>
              <a:rPr lang="en-AU" sz="2000" dirty="0">
                <a:latin typeface="Arial" charset="0"/>
              </a:rPr>
              <a:t> </a:t>
            </a:r>
            <a:r>
              <a:rPr lang="en-AU" sz="2000" dirty="0" err="1">
                <a:latin typeface="Arial" charset="0"/>
              </a:rPr>
              <a:t>улазе</a:t>
            </a:r>
            <a:r>
              <a:rPr lang="en-AU" sz="2000" dirty="0">
                <a:latin typeface="Arial" charset="0"/>
              </a:rPr>
              <a:t> у </a:t>
            </a:r>
            <a:r>
              <a:rPr lang="en-AU" sz="2000" dirty="0" err="1">
                <a:latin typeface="Arial" charset="0"/>
              </a:rPr>
              <a:t>састав</a:t>
            </a:r>
            <a:r>
              <a:rPr lang="en-AU" sz="2000" dirty="0">
                <a:latin typeface="Arial" charset="0"/>
              </a:rPr>
              <a:t> </a:t>
            </a:r>
            <a:r>
              <a:rPr lang="en-AU" sz="2000" dirty="0" err="1">
                <a:latin typeface="Arial" charset="0"/>
              </a:rPr>
              <a:t>хормона</a:t>
            </a:r>
            <a:r>
              <a:rPr lang="en-AU" sz="2000" dirty="0">
                <a:latin typeface="Arial" charset="0"/>
              </a:rPr>
              <a:t>, </a:t>
            </a:r>
            <a:r>
              <a:rPr lang="en-AU" sz="2000" dirty="0" err="1">
                <a:latin typeface="Arial" charset="0"/>
              </a:rPr>
              <a:t>плазма</a:t>
            </a:r>
            <a:r>
              <a:rPr lang="en-AU" sz="2000" dirty="0">
                <a:latin typeface="Arial" charset="0"/>
              </a:rPr>
              <a:t> </a:t>
            </a:r>
          </a:p>
          <a:p>
            <a:pPr lvl="2">
              <a:defRPr/>
            </a:pPr>
            <a:r>
              <a:rPr lang="en-AU" sz="2000" dirty="0" err="1">
                <a:latin typeface="Arial" charset="0"/>
              </a:rPr>
              <a:t>протеина</a:t>
            </a:r>
            <a:r>
              <a:rPr lang="en-AU" sz="2000" dirty="0">
                <a:latin typeface="Arial" charset="0"/>
              </a:rPr>
              <a:t> (</a:t>
            </a:r>
            <a:r>
              <a:rPr lang="en-AU" sz="2000" dirty="0" err="1">
                <a:latin typeface="Arial" charset="0"/>
              </a:rPr>
              <a:t>албумин</a:t>
            </a:r>
            <a:r>
              <a:rPr lang="en-AU" sz="2000" dirty="0">
                <a:latin typeface="Arial" charset="0"/>
              </a:rPr>
              <a:t>, </a:t>
            </a:r>
            <a:r>
              <a:rPr lang="en-AU" sz="2000" dirty="0" err="1">
                <a:latin typeface="Arial" charset="0"/>
              </a:rPr>
              <a:t>глобулин</a:t>
            </a:r>
            <a:r>
              <a:rPr lang="en-AU" sz="2000" dirty="0">
                <a:latin typeface="Arial" charset="0"/>
              </a:rPr>
              <a:t>, </a:t>
            </a:r>
            <a:r>
              <a:rPr lang="en-AU" sz="2000" dirty="0" err="1">
                <a:latin typeface="Arial" charset="0"/>
              </a:rPr>
              <a:t>фибриноген</a:t>
            </a:r>
            <a:r>
              <a:rPr lang="en-AU" sz="2000" dirty="0">
                <a:latin typeface="Arial" charset="0"/>
              </a:rPr>
              <a:t>), </a:t>
            </a:r>
            <a:r>
              <a:rPr lang="en-AU" sz="2000" dirty="0" err="1">
                <a:latin typeface="Arial" charset="0"/>
              </a:rPr>
              <a:t>антитела</a:t>
            </a:r>
            <a:r>
              <a:rPr lang="en-AU" sz="2000" dirty="0">
                <a:latin typeface="Arial" charset="0"/>
              </a:rPr>
              <a:t>, </a:t>
            </a:r>
            <a:r>
              <a:rPr lang="en-AU" sz="2000" dirty="0" err="1">
                <a:latin typeface="Arial" charset="0"/>
              </a:rPr>
              <a:t>витамина</a:t>
            </a:r>
            <a:r>
              <a:rPr lang="en-AU" sz="2000" dirty="0">
                <a:latin typeface="Arial" charset="0"/>
              </a:rPr>
              <a:t> </a:t>
            </a:r>
          </a:p>
          <a:p>
            <a:pPr lvl="2">
              <a:defRPr/>
            </a:pPr>
            <a:r>
              <a:rPr lang="en-AU" sz="2000" dirty="0">
                <a:latin typeface="Arial" charset="0"/>
              </a:rPr>
              <a:t>(</a:t>
            </a:r>
            <a:r>
              <a:rPr lang="en-AU" sz="2000" dirty="0" err="1">
                <a:latin typeface="Arial" charset="0"/>
              </a:rPr>
              <a:t>триптофан</a:t>
            </a:r>
            <a:r>
              <a:rPr lang="en-AU" sz="2000" dirty="0">
                <a:latin typeface="Arial" charset="0"/>
              </a:rPr>
              <a:t>, </a:t>
            </a:r>
            <a:r>
              <a:rPr lang="en-AU" sz="2000" dirty="0" err="1">
                <a:latin typeface="Arial" charset="0"/>
              </a:rPr>
              <a:t>ниацин</a:t>
            </a:r>
            <a:r>
              <a:rPr lang="en-AU" sz="2000" dirty="0">
                <a:latin typeface="Arial" charset="0"/>
              </a:rPr>
              <a:t>), </a:t>
            </a:r>
            <a:r>
              <a:rPr lang="en-AU" sz="2000" dirty="0" err="1">
                <a:latin typeface="Arial" charset="0"/>
              </a:rPr>
              <a:t>кости</a:t>
            </a:r>
            <a:r>
              <a:rPr lang="en-AU" sz="2000" dirty="0">
                <a:latin typeface="Arial" charset="0"/>
              </a:rPr>
              <a:t>, </a:t>
            </a:r>
            <a:r>
              <a:rPr lang="en-AU" sz="2000" dirty="0" err="1">
                <a:latin typeface="Arial" charset="0"/>
              </a:rPr>
              <a:t>зуба</a:t>
            </a:r>
            <a:r>
              <a:rPr lang="en-AU" sz="2000" dirty="0">
                <a:latin typeface="Arial" charset="0"/>
              </a:rPr>
              <a:t>, </a:t>
            </a:r>
            <a:r>
              <a:rPr lang="en-AU" sz="2000" dirty="0" err="1">
                <a:latin typeface="Arial" charset="0"/>
              </a:rPr>
              <a:t>хемоглобина</a:t>
            </a:r>
            <a:r>
              <a:rPr lang="en-AU" sz="2000" dirty="0">
                <a:latin typeface="Arial" charset="0"/>
              </a:rPr>
              <a:t>, </a:t>
            </a:r>
            <a:r>
              <a:rPr lang="en-AU" sz="2000" dirty="0" err="1">
                <a:latin typeface="Arial" charset="0"/>
              </a:rPr>
              <a:t>ми</a:t>
            </a:r>
            <a:r>
              <a:rPr lang="sr-Cyrl-CS" sz="2000" dirty="0">
                <a:latin typeface="Arial" charset="0"/>
              </a:rPr>
              <a:t>ш</a:t>
            </a:r>
            <a:r>
              <a:rPr lang="en-AU" sz="2000" dirty="0">
                <a:latin typeface="Arial" charset="0"/>
              </a:rPr>
              <a:t>и</a:t>
            </a:r>
            <a:r>
              <a:rPr lang="sr-Cyrl-CS" sz="2000" dirty="0">
                <a:latin typeface="Arial" charset="0"/>
              </a:rPr>
              <a:t>ћ</a:t>
            </a:r>
            <a:r>
              <a:rPr lang="en-AU" sz="2000" dirty="0">
                <a:latin typeface="Arial" charset="0"/>
              </a:rPr>
              <a:t>а (</a:t>
            </a:r>
            <a:r>
              <a:rPr lang="en-AU" sz="2000" dirty="0" err="1">
                <a:latin typeface="Arial" charset="0"/>
              </a:rPr>
              <a:t>миоглобин</a:t>
            </a:r>
            <a:r>
              <a:rPr lang="en-AU" sz="2000" dirty="0">
                <a:latin typeface="Arial" charset="0"/>
              </a:rPr>
              <a:t>)</a:t>
            </a:r>
          </a:p>
          <a:p>
            <a:pPr lvl="2">
              <a:defRPr/>
            </a:pPr>
            <a:endParaRPr lang="en-US" sz="2000" dirty="0">
              <a:latin typeface="Arial" charset="0"/>
            </a:endParaRPr>
          </a:p>
          <a:p>
            <a:pPr lvl="2">
              <a:defRPr/>
            </a:pPr>
            <a:r>
              <a:rPr lang="en-AU" sz="2000" dirty="0" err="1">
                <a:latin typeface="Arial" charset="0"/>
              </a:rPr>
              <a:t>Обезбедују</a:t>
            </a:r>
            <a:r>
              <a:rPr lang="en-AU" sz="2000" dirty="0">
                <a:latin typeface="Arial" charset="0"/>
              </a:rPr>
              <a:t> </a:t>
            </a:r>
            <a:r>
              <a:rPr lang="en-AU" sz="2000" dirty="0" err="1">
                <a:latin typeface="Arial" charset="0"/>
              </a:rPr>
              <a:t>раст</a:t>
            </a:r>
            <a:r>
              <a:rPr lang="en-AU" sz="2000" dirty="0">
                <a:latin typeface="Arial" charset="0"/>
              </a:rPr>
              <a:t> и </a:t>
            </a:r>
            <a:r>
              <a:rPr lang="en-AU" sz="2000" dirty="0" err="1">
                <a:latin typeface="Arial" charset="0"/>
              </a:rPr>
              <a:t>обнову</a:t>
            </a:r>
            <a:r>
              <a:rPr lang="en-AU" sz="2000" dirty="0">
                <a:latin typeface="Arial" charset="0"/>
              </a:rPr>
              <a:t> </a:t>
            </a:r>
            <a:r>
              <a:rPr lang="sr-Cyrl-CS" sz="2000" dirty="0">
                <a:latin typeface="Arial" charset="0"/>
              </a:rPr>
              <a:t>ћ</a:t>
            </a:r>
            <a:r>
              <a:rPr lang="en-AU" sz="2000" dirty="0" err="1">
                <a:latin typeface="Arial" charset="0"/>
              </a:rPr>
              <a:t>елије</a:t>
            </a:r>
            <a:r>
              <a:rPr lang="en-AU" sz="2000" dirty="0">
                <a:latin typeface="Arial" charset="0"/>
              </a:rPr>
              <a:t> - </a:t>
            </a:r>
            <a:r>
              <a:rPr lang="en-AU" sz="2000" dirty="0" err="1">
                <a:latin typeface="Arial" charset="0"/>
              </a:rPr>
              <a:t>есенцијални</a:t>
            </a:r>
            <a:r>
              <a:rPr lang="en-AU" sz="2000" dirty="0">
                <a:latin typeface="Arial" charset="0"/>
              </a:rPr>
              <a:t> </a:t>
            </a:r>
            <a:r>
              <a:rPr lang="en-AU" sz="2000" dirty="0" err="1">
                <a:latin typeface="Arial" charset="0"/>
              </a:rPr>
              <a:t>нутријенси</a:t>
            </a:r>
            <a:endParaRPr lang="en-AU" sz="2000" dirty="0">
              <a:latin typeface="Arial" charset="0"/>
            </a:endParaRPr>
          </a:p>
          <a:p>
            <a:pPr lvl="2">
              <a:defRPr/>
            </a:pPr>
            <a:endParaRPr lang="en-AU" sz="2000" dirty="0">
              <a:latin typeface="Arial" charset="0"/>
            </a:endParaRPr>
          </a:p>
          <a:p>
            <a:pPr lvl="2">
              <a:defRPr/>
            </a:pPr>
            <a:r>
              <a:rPr lang="en-AU" sz="2000" dirty="0" err="1">
                <a:latin typeface="Arial" charset="0"/>
              </a:rPr>
              <a:t>Ва</a:t>
            </a:r>
            <a:r>
              <a:rPr lang="sr-Cyrl-CS" sz="2000" dirty="0">
                <a:latin typeface="Arial" charset="0"/>
              </a:rPr>
              <a:t>ж</a:t>
            </a:r>
            <a:r>
              <a:rPr lang="en-AU" sz="2000" dirty="0" err="1">
                <a:latin typeface="Arial" charset="0"/>
              </a:rPr>
              <a:t>ну</a:t>
            </a:r>
            <a:r>
              <a:rPr lang="en-AU" sz="2000" dirty="0">
                <a:latin typeface="Arial" charset="0"/>
              </a:rPr>
              <a:t> </a:t>
            </a:r>
            <a:r>
              <a:rPr lang="en-AU" sz="2000" dirty="0" err="1">
                <a:latin typeface="Arial" charset="0"/>
              </a:rPr>
              <a:t>улогу</a:t>
            </a:r>
            <a:r>
              <a:rPr lang="en-AU" sz="2000" dirty="0">
                <a:latin typeface="Arial" charset="0"/>
              </a:rPr>
              <a:t> у </a:t>
            </a:r>
            <a:r>
              <a:rPr lang="en-AU" sz="2000" dirty="0" err="1">
                <a:latin typeface="Arial" charset="0"/>
              </a:rPr>
              <a:t>метаболизму</a:t>
            </a:r>
            <a:r>
              <a:rPr lang="en-AU" sz="2000" dirty="0">
                <a:latin typeface="Arial" charset="0"/>
              </a:rPr>
              <a:t>: </a:t>
            </a:r>
            <a:r>
              <a:rPr lang="en-AU" sz="2000" dirty="0" err="1">
                <a:latin typeface="Arial" charset="0"/>
              </a:rPr>
              <a:t>као</a:t>
            </a:r>
            <a:r>
              <a:rPr lang="en-AU" sz="2000" dirty="0">
                <a:latin typeface="Arial" charset="0"/>
              </a:rPr>
              <a:t> </a:t>
            </a:r>
            <a:r>
              <a:rPr lang="en-AU" sz="2000" dirty="0" err="1">
                <a:latin typeface="Arial" charset="0"/>
              </a:rPr>
              <a:t>ензими</a:t>
            </a:r>
            <a:r>
              <a:rPr lang="en-AU" sz="2000" dirty="0">
                <a:latin typeface="Arial" charset="0"/>
              </a:rPr>
              <a:t> </a:t>
            </a:r>
            <a:r>
              <a:rPr lang="en-AU" sz="2000" dirty="0" err="1">
                <a:latin typeface="Arial" charset="0"/>
              </a:rPr>
              <a:t>катализују</a:t>
            </a:r>
            <a:endParaRPr lang="en-AU" sz="2000" dirty="0">
              <a:latin typeface="Arial" charset="0"/>
            </a:endParaRPr>
          </a:p>
          <a:p>
            <a:pPr lvl="2">
              <a:defRPr/>
            </a:pPr>
            <a:r>
              <a:rPr lang="en-AU" sz="2000" dirty="0">
                <a:latin typeface="Arial" charset="0"/>
              </a:rPr>
              <a:t> </a:t>
            </a:r>
            <a:r>
              <a:rPr lang="en-AU" sz="2000" dirty="0" err="1">
                <a:latin typeface="Arial" charset="0"/>
              </a:rPr>
              <a:t>биоло</a:t>
            </a:r>
            <a:r>
              <a:rPr lang="sr-Cyrl-CS" sz="2000" dirty="0">
                <a:latin typeface="Arial" charset="0"/>
              </a:rPr>
              <a:t>ш</a:t>
            </a:r>
            <a:r>
              <a:rPr lang="en-AU" sz="2000" dirty="0" err="1">
                <a:latin typeface="Arial" charset="0"/>
              </a:rPr>
              <a:t>ке</a:t>
            </a:r>
            <a:r>
              <a:rPr lang="en-AU" sz="2000" dirty="0">
                <a:latin typeface="Arial" charset="0"/>
              </a:rPr>
              <a:t> и </a:t>
            </a:r>
            <a:r>
              <a:rPr lang="en-AU" sz="2000" dirty="0" err="1">
                <a:latin typeface="Arial" charset="0"/>
              </a:rPr>
              <a:t>хемијске</a:t>
            </a:r>
            <a:r>
              <a:rPr lang="en-AU" sz="2000" dirty="0">
                <a:latin typeface="Arial" charset="0"/>
              </a:rPr>
              <a:t> </a:t>
            </a:r>
            <a:r>
              <a:rPr lang="en-AU" sz="2000" dirty="0" err="1">
                <a:latin typeface="Arial" charset="0"/>
              </a:rPr>
              <a:t>реакције</a:t>
            </a:r>
            <a:r>
              <a:rPr lang="en-AU" sz="2000" dirty="0">
                <a:latin typeface="Arial" charset="0"/>
              </a:rPr>
              <a:t>, а </a:t>
            </a:r>
            <a:r>
              <a:rPr lang="en-AU" sz="2000" dirty="0" err="1">
                <a:latin typeface="Arial" charset="0"/>
              </a:rPr>
              <a:t>као</a:t>
            </a:r>
            <a:r>
              <a:rPr lang="en-AU" sz="2000" dirty="0">
                <a:latin typeface="Arial" charset="0"/>
              </a:rPr>
              <a:t> </a:t>
            </a:r>
            <a:r>
              <a:rPr lang="en-AU" sz="2000" dirty="0" err="1">
                <a:latin typeface="Arial" charset="0"/>
              </a:rPr>
              <a:t>неуротрансмитери</a:t>
            </a:r>
            <a:r>
              <a:rPr lang="en-AU" sz="2000" dirty="0">
                <a:latin typeface="Arial" charset="0"/>
              </a:rPr>
              <a:t> </a:t>
            </a:r>
          </a:p>
          <a:p>
            <a:pPr lvl="2">
              <a:defRPr/>
            </a:pPr>
            <a:r>
              <a:rPr lang="en-AU" sz="2000" dirty="0">
                <a:latin typeface="Arial" charset="0"/>
              </a:rPr>
              <a:t> </a:t>
            </a:r>
            <a:r>
              <a:rPr lang="en-AU" sz="2000" dirty="0" err="1">
                <a:latin typeface="Arial" charset="0"/>
              </a:rPr>
              <a:t>омогу</a:t>
            </a:r>
            <a:r>
              <a:rPr lang="sr-Cyrl-CS" sz="2000" dirty="0">
                <a:latin typeface="Arial" charset="0"/>
              </a:rPr>
              <a:t>ћ</a:t>
            </a:r>
            <a:r>
              <a:rPr lang="en-AU" sz="2000" dirty="0" err="1">
                <a:latin typeface="Arial" charset="0"/>
              </a:rPr>
              <a:t>авају</a:t>
            </a:r>
            <a:r>
              <a:rPr lang="en-AU" sz="2000" dirty="0">
                <a:latin typeface="Arial" charset="0"/>
              </a:rPr>
              <a:t> </a:t>
            </a:r>
            <a:r>
              <a:rPr lang="en-AU" sz="2000" dirty="0" err="1">
                <a:latin typeface="Arial" charset="0"/>
              </a:rPr>
              <a:t>прено</a:t>
            </a:r>
            <a:r>
              <a:rPr lang="sr-Cyrl-CS" sz="2000" dirty="0">
                <a:latin typeface="Arial" charset="0"/>
              </a:rPr>
              <a:t>ш</a:t>
            </a:r>
            <a:r>
              <a:rPr lang="en-AU" sz="2000" dirty="0" err="1">
                <a:latin typeface="Arial" charset="0"/>
              </a:rPr>
              <a:t>ење</a:t>
            </a:r>
            <a:r>
              <a:rPr lang="en-AU" sz="2000" dirty="0">
                <a:latin typeface="Arial" charset="0"/>
              </a:rPr>
              <a:t> </a:t>
            </a:r>
            <a:r>
              <a:rPr lang="en-AU" sz="2000" dirty="0" err="1">
                <a:latin typeface="Arial" charset="0"/>
              </a:rPr>
              <a:t>информација</a:t>
            </a:r>
            <a:r>
              <a:rPr lang="en-AU" sz="2000" dirty="0">
                <a:latin typeface="Arial" charset="0"/>
              </a:rPr>
              <a:t> </a:t>
            </a:r>
            <a:r>
              <a:rPr lang="en-AU" sz="2000" dirty="0" err="1">
                <a:latin typeface="Arial" charset="0"/>
              </a:rPr>
              <a:t>до</a:t>
            </a:r>
            <a:r>
              <a:rPr lang="en-AU" sz="2000" dirty="0">
                <a:latin typeface="Arial" charset="0"/>
              </a:rPr>
              <a:t> CNS-а </a:t>
            </a:r>
          </a:p>
          <a:p>
            <a:pPr lvl="2">
              <a:defRPr/>
            </a:pPr>
            <a:endParaRPr lang="en-AU" sz="2000" dirty="0">
              <a:latin typeface="Arial" charset="0"/>
            </a:endParaRPr>
          </a:p>
          <a:p>
            <a:pPr lvl="2">
              <a:defRPr/>
            </a:pPr>
            <a:r>
              <a:rPr lang="en-AU" sz="2000" dirty="0" err="1">
                <a:latin typeface="Arial" charset="0"/>
              </a:rPr>
              <a:t>Одр</a:t>
            </a:r>
            <a:r>
              <a:rPr lang="sr-Cyrl-CS" sz="2000" dirty="0">
                <a:latin typeface="Arial" charset="0"/>
              </a:rPr>
              <a:t>ж</a:t>
            </a:r>
            <a:r>
              <a:rPr lang="en-AU" sz="2000" dirty="0" err="1">
                <a:latin typeface="Arial" charset="0"/>
              </a:rPr>
              <a:t>авају</a:t>
            </a:r>
            <a:r>
              <a:rPr lang="en-AU" sz="2000" dirty="0">
                <a:latin typeface="Arial" charset="0"/>
              </a:rPr>
              <a:t> </a:t>
            </a:r>
            <a:r>
              <a:rPr lang="en-AU" sz="2000" dirty="0" err="1">
                <a:latin typeface="Arial" charset="0"/>
              </a:rPr>
              <a:t>ацидо-базну</a:t>
            </a:r>
            <a:r>
              <a:rPr lang="en-AU" sz="2000" dirty="0">
                <a:latin typeface="Arial" charset="0"/>
              </a:rPr>
              <a:t> и </a:t>
            </a:r>
            <a:r>
              <a:rPr lang="en-AU" sz="2000" dirty="0" err="1">
                <a:latin typeface="Arial" charset="0"/>
              </a:rPr>
              <a:t>осмотску</a:t>
            </a:r>
            <a:r>
              <a:rPr lang="en-AU" sz="2000" dirty="0">
                <a:latin typeface="Arial" charset="0"/>
              </a:rPr>
              <a:t> </a:t>
            </a:r>
            <a:r>
              <a:rPr lang="en-AU" sz="2000" dirty="0" err="1">
                <a:latin typeface="Arial" charset="0"/>
              </a:rPr>
              <a:t>равноте</a:t>
            </a:r>
            <a:r>
              <a:rPr lang="sr-Cyrl-CS" sz="2000" dirty="0">
                <a:latin typeface="Arial" charset="0"/>
              </a:rPr>
              <a:t>ж</a:t>
            </a:r>
            <a:r>
              <a:rPr lang="en-AU" sz="2000" dirty="0">
                <a:latin typeface="Arial" charset="0"/>
              </a:rPr>
              <a:t>у </a:t>
            </a:r>
          </a:p>
          <a:p>
            <a:pPr lvl="2">
              <a:defRPr/>
            </a:pPr>
            <a:endParaRPr lang="en-AU" sz="2000" dirty="0">
              <a:latin typeface="Arial" charset="0"/>
            </a:endParaRPr>
          </a:p>
          <a:p>
            <a:pPr lvl="2">
              <a:defRPr/>
            </a:pPr>
            <a:r>
              <a:rPr lang="en-AU" sz="2000" dirty="0" err="1">
                <a:latin typeface="Arial" charset="0"/>
              </a:rPr>
              <a:t>Имају</a:t>
            </a:r>
            <a:r>
              <a:rPr lang="en-AU" sz="2000" dirty="0">
                <a:latin typeface="Arial" charset="0"/>
              </a:rPr>
              <a:t> </a:t>
            </a:r>
            <a:r>
              <a:rPr lang="en-AU" sz="2000" dirty="0" err="1">
                <a:latin typeface="Arial" charset="0"/>
              </a:rPr>
              <a:t>улогу</a:t>
            </a:r>
            <a:r>
              <a:rPr lang="en-AU" sz="2000" dirty="0">
                <a:latin typeface="Arial" charset="0"/>
              </a:rPr>
              <a:t> </a:t>
            </a:r>
            <a:r>
              <a:rPr lang="en-AU" sz="2000" dirty="0" err="1">
                <a:latin typeface="Arial" charset="0"/>
              </a:rPr>
              <a:t>пуфера</a:t>
            </a:r>
            <a:r>
              <a:rPr lang="en-AU" sz="2000" dirty="0">
                <a:latin typeface="Arial" charset="0"/>
              </a:rPr>
              <a:t> </a:t>
            </a:r>
          </a:p>
          <a:p>
            <a:pPr lvl="2">
              <a:defRPr/>
            </a:pPr>
            <a:endParaRPr lang="en-AU" sz="2000" dirty="0">
              <a:latin typeface="Arial" charset="0"/>
            </a:endParaRPr>
          </a:p>
          <a:p>
            <a:pPr lvl="2">
              <a:defRPr/>
            </a:pPr>
            <a:r>
              <a:rPr lang="en-AU" sz="2000" dirty="0" err="1">
                <a:latin typeface="Arial" charset="0"/>
              </a:rPr>
              <a:t>Извор</a:t>
            </a:r>
            <a:r>
              <a:rPr lang="en-AU" sz="2000" dirty="0">
                <a:latin typeface="Arial" charset="0"/>
              </a:rPr>
              <a:t> </a:t>
            </a:r>
            <a:r>
              <a:rPr lang="en-AU" sz="2000" dirty="0" err="1">
                <a:latin typeface="Arial" charset="0"/>
              </a:rPr>
              <a:t>су</a:t>
            </a:r>
            <a:r>
              <a:rPr lang="en-AU" sz="2000" dirty="0">
                <a:latin typeface="Arial" charset="0"/>
              </a:rPr>
              <a:t> </a:t>
            </a:r>
            <a:r>
              <a:rPr lang="en-AU" sz="2000" dirty="0" err="1">
                <a:latin typeface="Arial" charset="0"/>
              </a:rPr>
              <a:t>енергије</a:t>
            </a:r>
            <a:r>
              <a:rPr lang="en-AU" sz="2000" dirty="0">
                <a:latin typeface="Arial" charset="0"/>
              </a:rPr>
              <a:t> 1g </a:t>
            </a:r>
            <a:r>
              <a:rPr lang="en-AU" sz="2000" dirty="0" err="1">
                <a:latin typeface="Arial" charset="0"/>
              </a:rPr>
              <a:t>протеина</a:t>
            </a:r>
            <a:r>
              <a:rPr lang="en-AU" sz="2000" dirty="0">
                <a:latin typeface="Arial" charset="0"/>
              </a:rPr>
              <a:t> = 4 </a:t>
            </a:r>
            <a:r>
              <a:rPr lang="en-AU" sz="2000" dirty="0" smtClean="0">
                <a:latin typeface="Arial" charset="0"/>
              </a:rPr>
              <a:t>kcal</a:t>
            </a:r>
            <a:r>
              <a:rPr lang="sr-Cyrl-RS" sz="2000" dirty="0" smtClean="0">
                <a:latin typeface="Arial" charset="0"/>
              </a:rPr>
              <a:t> у живим организмима, </a:t>
            </a:r>
          </a:p>
          <a:p>
            <a:pPr lvl="2">
              <a:defRPr/>
            </a:pPr>
            <a:r>
              <a:rPr lang="sr-Cyrl-RS" sz="2000" dirty="0" smtClean="0">
                <a:latin typeface="Arial" charset="0"/>
              </a:rPr>
              <a:t>у лабораторијским условима 5,7 </a:t>
            </a:r>
            <a:r>
              <a:rPr lang="en-AU" sz="2000" dirty="0">
                <a:latin typeface="Arial" charset="0"/>
              </a:rPr>
              <a:t>kcal</a:t>
            </a:r>
            <a:r>
              <a:rPr lang="sr-Cyrl-RS" sz="2000" dirty="0">
                <a:latin typeface="Arial" charset="0"/>
              </a:rPr>
              <a:t> </a:t>
            </a:r>
            <a:endParaRPr lang="en-AU" sz="2000" dirty="0">
              <a:latin typeface="Arial" charset="0"/>
            </a:endParaRPr>
          </a:p>
          <a:p>
            <a:pPr>
              <a:defRPr/>
            </a:pPr>
            <a:endParaRPr lang="en-AU" sz="2000" u="sng" dirty="0">
              <a:effectLst>
                <a:outerShdw blurRad="38100" dist="38100" dir="2700000" algn="tl">
                  <a:srgbClr val="000000"/>
                </a:outerShdw>
              </a:effectLst>
              <a:latin typeface="Comic Sans MS" pitchFamily="66" charset="0"/>
            </a:endParaRPr>
          </a:p>
          <a:p>
            <a:pPr>
              <a:defRPr/>
            </a:pPr>
            <a:endParaRPr lang="en-US" sz="2400" dirty="0">
              <a:solidFill>
                <a:srgbClr val="FFFF66"/>
              </a:solidFill>
              <a:effectLst>
                <a:outerShdw blurRad="38100" dist="38100" dir="2700000" algn="tl">
                  <a:srgbClr val="000000"/>
                </a:outerShdw>
              </a:effectLst>
              <a:latin typeface="Comic Sans MS" pitchFamily="66" charset="0"/>
            </a:endParaRPr>
          </a:p>
        </p:txBody>
      </p:sp>
    </p:spTree>
    <p:extLst>
      <p:ext uri="{BB962C8B-B14F-4D97-AF65-F5344CB8AC3E}">
        <p14:creationId xmlns:p14="http://schemas.microsoft.com/office/powerpoint/2010/main" val="398472998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Rot="1" noChangeArrowheads="1"/>
          </p:cNvSpPr>
          <p:nvPr>
            <p:ph type="title"/>
          </p:nvPr>
        </p:nvSpPr>
        <p:spPr>
          <a:xfrm>
            <a:off x="0" y="274638"/>
            <a:ext cx="9144000" cy="633412"/>
          </a:xfrm>
        </p:spPr>
        <p:txBody>
          <a:bodyPr>
            <a:normAutofit/>
          </a:bodyPr>
          <a:lstStyle/>
          <a:p>
            <a:pPr eaLnBrk="1" hangingPunct="1">
              <a:defRPr/>
            </a:pPr>
            <a:r>
              <a:rPr lang="sr-Cyrl-CS" sz="2800" dirty="0" smtClean="0">
                <a:latin typeface="Arial" charset="0"/>
              </a:rPr>
              <a:t>Варење протеина и апсорпција аминокиселина</a:t>
            </a:r>
            <a:endParaRPr lang="en-US" sz="2800" dirty="0" smtClean="0">
              <a:latin typeface="Arial" charset="0"/>
            </a:endParaRPr>
          </a:p>
        </p:txBody>
      </p:sp>
      <p:sp>
        <p:nvSpPr>
          <p:cNvPr id="125955" name="Rectangle 3"/>
          <p:cNvSpPr>
            <a:spLocks noGrp="1" noChangeArrowheads="1"/>
          </p:cNvSpPr>
          <p:nvPr>
            <p:ph type="body" idx="1"/>
          </p:nvPr>
        </p:nvSpPr>
        <p:spPr>
          <a:xfrm>
            <a:off x="0" y="1268413"/>
            <a:ext cx="9144000" cy="5589587"/>
          </a:xfrm>
        </p:spPr>
        <p:txBody>
          <a:bodyPr/>
          <a:lstStyle/>
          <a:p>
            <a:pPr eaLnBrk="1" hangingPunct="1">
              <a:defRPr/>
            </a:pPr>
            <a:r>
              <a:rPr lang="sr-Cyrl-CS" sz="2000" dirty="0" smtClean="0">
                <a:latin typeface="Arial" charset="0"/>
              </a:rPr>
              <a:t>Протеазе (протеолитички ензими) разграђују протеине из хране до пептида, и даље,до аминокиселина. </a:t>
            </a:r>
          </a:p>
          <a:p>
            <a:pPr eaLnBrk="1" hangingPunct="1">
              <a:defRPr/>
            </a:pPr>
            <a:r>
              <a:rPr lang="sr-Cyrl-CS" sz="2000" dirty="0" smtClean="0">
                <a:latin typeface="Arial" charset="0"/>
              </a:rPr>
              <a:t>Своје деловање испољавају у желуцу и цревима.</a:t>
            </a:r>
          </a:p>
          <a:p>
            <a:pPr eaLnBrk="1" hangingPunct="1">
              <a:defRPr/>
            </a:pPr>
            <a:r>
              <a:rPr lang="sr-Cyrl-CS" sz="2000" dirty="0" smtClean="0">
                <a:latin typeface="Arial" charset="0"/>
              </a:rPr>
              <a:t>Пепсин започиње варење протеина у желуцу.</a:t>
            </a:r>
          </a:p>
          <a:p>
            <a:pPr eaLnBrk="1" hangingPunct="1">
              <a:defRPr/>
            </a:pPr>
            <a:r>
              <a:rPr lang="sr-Cyrl-CS" sz="2000" dirty="0" smtClean="0">
                <a:latin typeface="Arial" charset="0"/>
              </a:rPr>
              <a:t>Неактивни зимогени излучују се из панкреаса, а затим се активирају у цревима и настављају варење протеина.</a:t>
            </a:r>
          </a:p>
          <a:p>
            <a:pPr eaLnBrk="1" hangingPunct="1">
              <a:defRPr/>
            </a:pPr>
            <a:r>
              <a:rPr lang="sr-Cyrl-CS" sz="2000" dirty="0" smtClean="0">
                <a:latin typeface="Arial" charset="0"/>
              </a:rPr>
              <a:t>За потпуну разградњу претеина неопходни су и ензими који настају у ћелијама цревног епитела.</a:t>
            </a:r>
          </a:p>
          <a:p>
            <a:pPr eaLnBrk="1" hangingPunct="1">
              <a:defRPr/>
            </a:pPr>
            <a:r>
              <a:rPr lang="sr-Cyrl-CS" sz="2000" dirty="0" smtClean="0">
                <a:latin typeface="Arial" charset="0"/>
              </a:rPr>
              <a:t>Протеолизом у цревном лумену настају аминокиселине, које се преносе у интестиналне епителне ћелије, а одатле у крвоток и друга ткива.</a:t>
            </a:r>
          </a:p>
          <a:p>
            <a:pPr eaLnBrk="1" hangingPunct="1">
              <a:defRPr/>
            </a:pPr>
            <a:r>
              <a:rPr lang="sr-Cyrl-CS" sz="2000" dirty="0" smtClean="0">
                <a:latin typeface="Arial" charset="0"/>
              </a:rPr>
              <a:t>Натријум + енергија – АКТИВНИ ТРАНСПОРТ</a:t>
            </a:r>
          </a:p>
        </p:txBody>
      </p:sp>
    </p:spTree>
    <p:extLst>
      <p:ext uri="{BB962C8B-B14F-4D97-AF65-F5344CB8AC3E}">
        <p14:creationId xmlns:p14="http://schemas.microsoft.com/office/powerpoint/2010/main" val="145988731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ext Box 4"/>
          <p:cNvSpPr txBox="1">
            <a:spLocks noChangeArrowheads="1"/>
          </p:cNvSpPr>
          <p:nvPr/>
        </p:nvSpPr>
        <p:spPr bwMode="auto">
          <a:xfrm>
            <a:off x="611560" y="1412775"/>
            <a:ext cx="8100392"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defRPr/>
            </a:pPr>
            <a:r>
              <a:rPr lang="sr-Cyrl-CS" sz="2400" dirty="0">
                <a:effectLst>
                  <a:outerShdw blurRad="38100" dist="38100" dir="2700000" algn="tl">
                    <a:srgbClr val="000000"/>
                  </a:outerShdw>
                </a:effectLst>
                <a:latin typeface="Arial" charset="0"/>
              </a:rPr>
              <a:t>     </a:t>
            </a:r>
            <a:r>
              <a:rPr lang="sr-Cyrl-CS" sz="2400" dirty="0">
                <a:latin typeface="Arial" charset="0"/>
              </a:rPr>
              <a:t>- </a:t>
            </a:r>
            <a:r>
              <a:rPr lang="en-AU" sz="2400" dirty="0" err="1">
                <a:latin typeface="Arial" charset="0"/>
              </a:rPr>
              <a:t>Дневне</a:t>
            </a:r>
            <a:r>
              <a:rPr lang="en-AU" sz="2400" dirty="0">
                <a:latin typeface="Arial" charset="0"/>
              </a:rPr>
              <a:t> </a:t>
            </a:r>
            <a:r>
              <a:rPr lang="en-AU" sz="2400" dirty="0" err="1">
                <a:latin typeface="Arial" charset="0"/>
              </a:rPr>
              <a:t>потребе</a:t>
            </a:r>
            <a:r>
              <a:rPr lang="en-AU" sz="2400" dirty="0">
                <a:latin typeface="Arial" charset="0"/>
              </a:rPr>
              <a:t> </a:t>
            </a:r>
            <a:r>
              <a:rPr lang="en-AU" sz="2400" dirty="0" err="1">
                <a:latin typeface="Arial" charset="0"/>
              </a:rPr>
              <a:t>износе</a:t>
            </a:r>
            <a:r>
              <a:rPr lang="en-AU" sz="2400" dirty="0">
                <a:latin typeface="Arial" charset="0"/>
              </a:rPr>
              <a:t> </a:t>
            </a:r>
            <a:r>
              <a:rPr lang="en-AU" sz="2400" dirty="0" smtClean="0">
                <a:latin typeface="Arial" charset="0"/>
              </a:rPr>
              <a:t>0.</a:t>
            </a:r>
            <a:r>
              <a:rPr lang="sr-Cyrl-RS" sz="2400" dirty="0" smtClean="0">
                <a:latin typeface="Arial" charset="0"/>
              </a:rPr>
              <a:t>8</a:t>
            </a:r>
            <a:r>
              <a:rPr lang="en-AU" sz="2400" dirty="0" smtClean="0">
                <a:latin typeface="Arial" charset="0"/>
              </a:rPr>
              <a:t> </a:t>
            </a:r>
            <a:r>
              <a:rPr lang="en-AU" sz="2400" dirty="0">
                <a:latin typeface="Arial" charset="0"/>
              </a:rPr>
              <a:t>- </a:t>
            </a:r>
            <a:r>
              <a:rPr lang="sr-Cyrl-CS" sz="2400" dirty="0">
                <a:latin typeface="Arial" charset="0"/>
              </a:rPr>
              <a:t>1</a:t>
            </a:r>
            <a:r>
              <a:rPr lang="en-AU" sz="2400" dirty="0">
                <a:latin typeface="Arial" charset="0"/>
              </a:rPr>
              <a:t>g/kg </a:t>
            </a:r>
          </a:p>
          <a:p>
            <a:pPr>
              <a:defRPr/>
            </a:pPr>
            <a:r>
              <a:rPr lang="en-AU" sz="2400" dirty="0" err="1">
                <a:latin typeface="Arial" charset="0"/>
              </a:rPr>
              <a:t>телесне</a:t>
            </a:r>
            <a:r>
              <a:rPr lang="en-AU" sz="2400" dirty="0">
                <a:latin typeface="Arial" charset="0"/>
              </a:rPr>
              <a:t> </a:t>
            </a:r>
            <a:r>
              <a:rPr lang="en-AU" sz="2400" dirty="0" err="1">
                <a:latin typeface="Arial" charset="0"/>
              </a:rPr>
              <a:t>масе</a:t>
            </a:r>
            <a:r>
              <a:rPr lang="en-AU" sz="2400" dirty="0">
                <a:latin typeface="Arial" charset="0"/>
              </a:rPr>
              <a:t>. </a:t>
            </a:r>
            <a:endParaRPr lang="sr-Cyrl-RS" sz="2400" dirty="0" smtClean="0">
              <a:latin typeface="Arial" charset="0"/>
            </a:endParaRPr>
          </a:p>
          <a:p>
            <a:pPr>
              <a:defRPr/>
            </a:pPr>
            <a:r>
              <a:rPr lang="sr-Cyrl-CS" sz="2400" dirty="0" smtClean="0">
                <a:latin typeface="Arial" charset="0"/>
              </a:rPr>
              <a:t>Количина </a:t>
            </a:r>
            <a:r>
              <a:rPr lang="sr-Cyrl-CS" sz="2400" dirty="0">
                <a:latin typeface="Arial" charset="0"/>
              </a:rPr>
              <a:t>потребних протеина </a:t>
            </a:r>
          </a:p>
          <a:p>
            <a:pPr>
              <a:defRPr/>
            </a:pPr>
            <a:r>
              <a:rPr lang="sr-Cyrl-CS" sz="2400" dirty="0">
                <a:latin typeface="Arial" charset="0"/>
              </a:rPr>
              <a:t>може веома да варира у </a:t>
            </a:r>
            <a:r>
              <a:rPr lang="sr-Cyrl-CS" sz="2400" dirty="0" smtClean="0">
                <a:latin typeface="Arial" charset="0"/>
              </a:rPr>
              <a:t>зависности: УЗРАСТА, ПОЛА, ЗДРАВСТВЕНОГ СТАЊА </a:t>
            </a:r>
            <a:r>
              <a:rPr lang="sr-Cyrl-CS" sz="2400" dirty="0" smtClean="0">
                <a:latin typeface="Arial" charset="0"/>
              </a:rPr>
              <a:t>и др.</a:t>
            </a:r>
            <a:endParaRPr lang="en-AU" sz="2400" dirty="0">
              <a:latin typeface="Arial" charset="0"/>
            </a:endParaRPr>
          </a:p>
          <a:p>
            <a:pPr>
              <a:defRPr/>
            </a:pPr>
            <a:endParaRPr lang="sr-Cyrl-CS" sz="2400" dirty="0">
              <a:latin typeface="Arial" charset="0"/>
            </a:endParaRPr>
          </a:p>
          <a:p>
            <a:pPr>
              <a:defRPr/>
            </a:pPr>
            <a:r>
              <a:rPr lang="sr-Cyrl-CS" sz="2400" dirty="0">
                <a:latin typeface="Arial" charset="0"/>
              </a:rPr>
              <a:t>     - </a:t>
            </a:r>
            <a:r>
              <a:rPr lang="en-AU" sz="2400" dirty="0" err="1">
                <a:latin typeface="Arial" charset="0"/>
              </a:rPr>
              <a:t>Варење</a:t>
            </a:r>
            <a:r>
              <a:rPr lang="en-AU" sz="2400" dirty="0">
                <a:latin typeface="Arial" charset="0"/>
              </a:rPr>
              <a:t> </a:t>
            </a:r>
            <a:r>
              <a:rPr lang="en-AU" sz="2400" dirty="0" err="1">
                <a:latin typeface="Arial" charset="0"/>
              </a:rPr>
              <a:t>протеина</a:t>
            </a:r>
            <a:r>
              <a:rPr lang="en-AU" sz="2400" dirty="0">
                <a:latin typeface="Arial" charset="0"/>
              </a:rPr>
              <a:t> </a:t>
            </a:r>
            <a:r>
              <a:rPr lang="en-AU" sz="2400" dirty="0" err="1">
                <a:latin typeface="Arial" charset="0"/>
              </a:rPr>
              <a:t>траје</a:t>
            </a:r>
            <a:r>
              <a:rPr lang="en-AU" sz="2400" dirty="0">
                <a:latin typeface="Arial" charset="0"/>
              </a:rPr>
              <a:t> </a:t>
            </a:r>
            <a:r>
              <a:rPr lang="en-AU" sz="2400" dirty="0" err="1">
                <a:latin typeface="Arial" charset="0"/>
              </a:rPr>
              <a:t>два</a:t>
            </a:r>
            <a:r>
              <a:rPr lang="en-AU" sz="2400" dirty="0">
                <a:latin typeface="Arial" charset="0"/>
              </a:rPr>
              <a:t> </a:t>
            </a:r>
            <a:r>
              <a:rPr lang="en-AU" sz="2400" dirty="0" err="1">
                <a:latin typeface="Arial" charset="0"/>
              </a:rPr>
              <a:t>до</a:t>
            </a:r>
            <a:r>
              <a:rPr lang="en-AU" sz="2400" dirty="0">
                <a:latin typeface="Arial" charset="0"/>
              </a:rPr>
              <a:t> </a:t>
            </a:r>
            <a:r>
              <a:rPr lang="en-AU" sz="2400" dirty="0" err="1">
                <a:latin typeface="Arial" charset="0"/>
              </a:rPr>
              <a:t>три</a:t>
            </a:r>
            <a:r>
              <a:rPr lang="en-AU" sz="2400" dirty="0">
                <a:latin typeface="Arial" charset="0"/>
              </a:rPr>
              <a:t> </a:t>
            </a:r>
            <a:r>
              <a:rPr lang="en-AU" sz="2400" dirty="0" err="1">
                <a:latin typeface="Arial" charset="0"/>
              </a:rPr>
              <a:t>сата</a:t>
            </a:r>
            <a:r>
              <a:rPr lang="sr-Cyrl-CS" sz="2400" dirty="0">
                <a:latin typeface="Arial" charset="0"/>
              </a:rPr>
              <a:t>.</a:t>
            </a:r>
            <a:endParaRPr lang="en-AU" sz="2400" dirty="0">
              <a:latin typeface="Arial" charset="0"/>
            </a:endParaRPr>
          </a:p>
          <a:p>
            <a:pPr>
              <a:defRPr/>
            </a:pPr>
            <a:endParaRPr lang="en-AU" sz="2400" dirty="0">
              <a:latin typeface="Arial" charset="0"/>
            </a:endParaRPr>
          </a:p>
          <a:p>
            <a:pPr>
              <a:defRPr/>
            </a:pPr>
            <a:r>
              <a:rPr lang="sr-Cyrl-CS" sz="2400" dirty="0">
                <a:latin typeface="Arial" charset="0"/>
              </a:rPr>
              <a:t>     - Храном се унесе око 50 - </a:t>
            </a:r>
            <a:r>
              <a:rPr lang="sr-Cyrl-CS" sz="2400" dirty="0" smtClean="0">
                <a:latin typeface="Arial" charset="0"/>
              </a:rPr>
              <a:t>80</a:t>
            </a:r>
            <a:r>
              <a:rPr lang="en-AU" sz="2400" dirty="0">
                <a:latin typeface="Arial" charset="0"/>
              </a:rPr>
              <a:t>g</a:t>
            </a:r>
            <a:r>
              <a:rPr lang="sr-Cyrl-CS" sz="2400" dirty="0">
                <a:latin typeface="Arial" charset="0"/>
              </a:rPr>
              <a:t> протеина у </a:t>
            </a:r>
          </a:p>
          <a:p>
            <a:pPr>
              <a:defRPr/>
            </a:pPr>
            <a:r>
              <a:rPr lang="sr-Cyrl-CS" sz="2400" dirty="0">
                <a:latin typeface="Arial" charset="0"/>
              </a:rPr>
              <a:t>току</a:t>
            </a:r>
            <a:r>
              <a:rPr lang="en-AU" sz="2400" dirty="0">
                <a:latin typeface="Arial" charset="0"/>
              </a:rPr>
              <a:t> </a:t>
            </a:r>
            <a:r>
              <a:rPr lang="sr-Cyrl-CS" sz="2400" dirty="0">
                <a:latin typeface="Arial" charset="0"/>
              </a:rPr>
              <a:t>дана.</a:t>
            </a:r>
          </a:p>
          <a:p>
            <a:pPr>
              <a:defRPr/>
            </a:pPr>
            <a:endParaRPr lang="sr-Cyrl-CS" sz="2400" dirty="0">
              <a:effectLst>
                <a:outerShdw blurRad="38100" dist="38100" dir="2700000" algn="tl">
                  <a:srgbClr val="000000"/>
                </a:outerShdw>
              </a:effectLst>
              <a:latin typeface="Arial" charset="0"/>
            </a:endParaRPr>
          </a:p>
          <a:p>
            <a:pPr>
              <a:defRPr/>
            </a:pPr>
            <a:endParaRPr lang="en-US" sz="2400" dirty="0">
              <a:solidFill>
                <a:srgbClr val="FFFF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213761970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4" name="Rectangle 4"/>
          <p:cNvSpPr>
            <a:spLocks noGrp="1" noChangeArrowheads="1"/>
          </p:cNvSpPr>
          <p:nvPr>
            <p:ph type="body" idx="1"/>
          </p:nvPr>
        </p:nvSpPr>
        <p:spPr>
          <a:xfrm>
            <a:off x="179388" y="1844675"/>
            <a:ext cx="8964612" cy="5013325"/>
          </a:xfrm>
        </p:spPr>
        <p:txBody>
          <a:bodyPr/>
          <a:lstStyle/>
          <a:p>
            <a:pPr eaLnBrk="1" hangingPunct="1">
              <a:lnSpc>
                <a:spcPct val="90000"/>
              </a:lnSpc>
              <a:defRPr/>
            </a:pPr>
            <a:r>
              <a:rPr lang="sr-Cyrl-CS" sz="2200" smtClean="0">
                <a:latin typeface="Arial" charset="0"/>
              </a:rPr>
              <a:t>Транспорт аминокиселина из ћелија у интерстицијалну течност одиграва се уз помоћ носача за олакшани транспорт, смештених на апикалној мембрани.</a:t>
            </a:r>
          </a:p>
          <a:p>
            <a:pPr eaLnBrk="1" hangingPunct="1">
              <a:lnSpc>
                <a:spcPct val="90000"/>
              </a:lnSpc>
              <a:buFont typeface="Wingdings" pitchFamily="2" charset="2"/>
              <a:buNone/>
              <a:defRPr/>
            </a:pPr>
            <a:endParaRPr lang="sr-Cyrl-CS" sz="1000" smtClean="0">
              <a:latin typeface="Arial" charset="0"/>
            </a:endParaRPr>
          </a:p>
          <a:p>
            <a:pPr eaLnBrk="1" hangingPunct="1">
              <a:lnSpc>
                <a:spcPct val="90000"/>
              </a:lnSpc>
              <a:defRPr/>
            </a:pPr>
            <a:r>
              <a:rPr lang="sr-Cyrl-CS" sz="2200" smtClean="0">
                <a:latin typeface="Arial" charset="0"/>
              </a:rPr>
              <a:t>Ови </a:t>
            </a:r>
            <a:r>
              <a:rPr lang="sr-Latn-CS" sz="2200" smtClean="0">
                <a:latin typeface="Arial" charset="0"/>
              </a:rPr>
              <a:t>транспортни протеин</a:t>
            </a:r>
            <a:r>
              <a:rPr lang="sr-Cyrl-CS" sz="2200" smtClean="0">
                <a:latin typeface="Arial" charset="0"/>
              </a:rPr>
              <a:t>и имају различиту специфичност</a:t>
            </a:r>
            <a:r>
              <a:rPr lang="sr-Latn-CS" sz="2200" smtClean="0">
                <a:latin typeface="Arial" charset="0"/>
              </a:rPr>
              <a:t> за аминокиселине</a:t>
            </a:r>
            <a:r>
              <a:rPr lang="sr-Cyrl-CS" sz="2200" smtClean="0">
                <a:latin typeface="Arial" charset="0"/>
              </a:rPr>
              <a:t>, али се специфичности доста и преклапају</a:t>
            </a:r>
            <a:r>
              <a:rPr lang="sr-Latn-CS" sz="2200" smtClean="0">
                <a:latin typeface="Arial" charset="0"/>
              </a:rPr>
              <a:t>. </a:t>
            </a:r>
            <a:endParaRPr lang="sr-Cyrl-CS" sz="2200" smtClean="0">
              <a:latin typeface="Arial" charset="0"/>
            </a:endParaRPr>
          </a:p>
          <a:p>
            <a:pPr eaLnBrk="1" hangingPunct="1">
              <a:lnSpc>
                <a:spcPct val="90000"/>
              </a:lnSpc>
              <a:buFont typeface="Wingdings" pitchFamily="2" charset="2"/>
              <a:buNone/>
              <a:defRPr/>
            </a:pPr>
            <a:endParaRPr lang="sr-Cyrl-CS" sz="1000" smtClean="0">
              <a:latin typeface="Arial" charset="0"/>
            </a:endParaRPr>
          </a:p>
          <a:p>
            <a:pPr eaLnBrk="1" hangingPunct="1">
              <a:lnSpc>
                <a:spcPct val="90000"/>
              </a:lnSpc>
              <a:defRPr/>
            </a:pPr>
            <a:r>
              <a:rPr lang="sr-Latn-CS" sz="2200" smtClean="0">
                <a:latin typeface="Arial" charset="0"/>
              </a:rPr>
              <a:t>То су транспортни системи за транспорт</a:t>
            </a:r>
            <a:r>
              <a:rPr lang="ru-RU" sz="2200" smtClean="0">
                <a:latin typeface="Arial" charset="0"/>
              </a:rPr>
              <a:t>:</a:t>
            </a:r>
            <a:endParaRPr lang="sr-Latn-CS" sz="2200" smtClean="0">
              <a:latin typeface="Arial" charset="0"/>
            </a:endParaRPr>
          </a:p>
          <a:p>
            <a:pPr lvl="1" eaLnBrk="1" hangingPunct="1">
              <a:lnSpc>
                <a:spcPct val="90000"/>
              </a:lnSpc>
              <a:defRPr/>
            </a:pPr>
            <a:r>
              <a:rPr lang="sr-Latn-CS" sz="2000" smtClean="0">
                <a:latin typeface="Arial" charset="0"/>
              </a:rPr>
              <a:t>неутралних алифатичних аминокиселина,</a:t>
            </a:r>
          </a:p>
          <a:p>
            <a:pPr lvl="1" eaLnBrk="1" hangingPunct="1">
              <a:lnSpc>
                <a:spcPct val="90000"/>
              </a:lnSpc>
              <a:defRPr/>
            </a:pPr>
            <a:r>
              <a:rPr lang="sr-Latn-CS" sz="2000" smtClean="0">
                <a:latin typeface="Arial" charset="0"/>
              </a:rPr>
              <a:t>цикличних аминокиселина,</a:t>
            </a:r>
          </a:p>
          <a:p>
            <a:pPr lvl="1" eaLnBrk="1" hangingPunct="1">
              <a:lnSpc>
                <a:spcPct val="90000"/>
              </a:lnSpc>
              <a:defRPr/>
            </a:pPr>
            <a:r>
              <a:rPr lang="sr-Latn-CS" sz="2000" smtClean="0">
                <a:latin typeface="Arial" charset="0"/>
              </a:rPr>
              <a:t>базних аминокиселина и цистина,</a:t>
            </a:r>
          </a:p>
          <a:p>
            <a:pPr lvl="1" eaLnBrk="1" hangingPunct="1">
              <a:lnSpc>
                <a:spcPct val="90000"/>
              </a:lnSpc>
              <a:defRPr/>
            </a:pPr>
            <a:r>
              <a:rPr lang="sr-Latn-CS" sz="2000" smtClean="0">
                <a:latin typeface="Arial" charset="0"/>
              </a:rPr>
              <a:t>киселих аминокиселина и амида (аспарагина и глутамина)</a:t>
            </a:r>
          </a:p>
          <a:p>
            <a:pPr lvl="1" eaLnBrk="1" hangingPunct="1">
              <a:lnSpc>
                <a:spcPct val="90000"/>
              </a:lnSpc>
              <a:defRPr/>
            </a:pPr>
            <a:r>
              <a:rPr lang="sr-Latn-CS" sz="2000" smtClean="0">
                <a:latin typeface="Arial" charset="0"/>
              </a:rPr>
              <a:t>иминокиселина и глицина.</a:t>
            </a:r>
            <a:endParaRPr lang="en-US" sz="2000" smtClean="0">
              <a:latin typeface="Arial" charset="0"/>
            </a:endParaRPr>
          </a:p>
        </p:txBody>
      </p:sp>
      <p:sp>
        <p:nvSpPr>
          <p:cNvPr id="128005" name="Text Box 5"/>
          <p:cNvSpPr txBox="1">
            <a:spLocks noChangeArrowheads="1"/>
          </p:cNvSpPr>
          <p:nvPr/>
        </p:nvSpPr>
        <p:spPr bwMode="auto">
          <a:xfrm>
            <a:off x="0" y="188913"/>
            <a:ext cx="91440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AU" sz="2800" b="1" dirty="0" err="1">
                <a:latin typeface="Arial" charset="0"/>
              </a:rPr>
              <a:t>Апсорпција</a:t>
            </a:r>
            <a:r>
              <a:rPr lang="en-AU" sz="2800" b="1" dirty="0">
                <a:latin typeface="Arial" charset="0"/>
              </a:rPr>
              <a:t> и </a:t>
            </a:r>
            <a:r>
              <a:rPr lang="en-AU" sz="2800" b="1" dirty="0" err="1">
                <a:latin typeface="Arial" charset="0"/>
              </a:rPr>
              <a:t>транспорт</a:t>
            </a:r>
            <a:r>
              <a:rPr lang="en-AU" sz="2800" b="1" dirty="0">
                <a:latin typeface="Arial" charset="0"/>
              </a:rPr>
              <a:t> </a:t>
            </a:r>
            <a:r>
              <a:rPr lang="en-AU" sz="2800" b="1" dirty="0" err="1">
                <a:latin typeface="Arial" charset="0"/>
              </a:rPr>
              <a:t>протеина</a:t>
            </a:r>
            <a:r>
              <a:rPr lang="en-AU" sz="2800" dirty="0">
                <a:latin typeface="Arial" charset="0"/>
              </a:rPr>
              <a:t>, </a:t>
            </a:r>
            <a:r>
              <a:rPr lang="en-AU" sz="2800" b="1" dirty="0" err="1">
                <a:latin typeface="Arial" charset="0"/>
              </a:rPr>
              <a:t>пептида</a:t>
            </a:r>
            <a:r>
              <a:rPr lang="en-AU" sz="2800" b="1" dirty="0">
                <a:latin typeface="Arial" charset="0"/>
              </a:rPr>
              <a:t> и </a:t>
            </a:r>
            <a:r>
              <a:rPr lang="en-AU" sz="2800" b="1" dirty="0" err="1">
                <a:latin typeface="Arial" charset="0"/>
              </a:rPr>
              <a:t>аминокиселина</a:t>
            </a:r>
            <a:r>
              <a:rPr lang="en-AU" sz="2800" b="1" dirty="0">
                <a:latin typeface="Arial" charset="0"/>
              </a:rPr>
              <a:t> </a:t>
            </a:r>
          </a:p>
        </p:txBody>
      </p:sp>
    </p:spTree>
    <p:extLst>
      <p:ext uri="{BB962C8B-B14F-4D97-AF65-F5344CB8AC3E}">
        <p14:creationId xmlns:p14="http://schemas.microsoft.com/office/powerpoint/2010/main" val="67428676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ext Box 3"/>
          <p:cNvSpPr txBox="1">
            <a:spLocks noChangeArrowheads="1"/>
          </p:cNvSpPr>
          <p:nvPr/>
        </p:nvSpPr>
        <p:spPr bwMode="auto">
          <a:xfrm>
            <a:off x="1763713" y="188913"/>
            <a:ext cx="5426998"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AU" sz="2400" dirty="0">
                <a:latin typeface="Arial" charset="0"/>
              </a:rPr>
              <a:t>КАТАБОЛИЗАМ АМИНОКИСЕЛИНА </a:t>
            </a:r>
          </a:p>
          <a:p>
            <a:pPr>
              <a:defRPr/>
            </a:pPr>
            <a:endParaRPr lang="en-US" sz="2400" dirty="0">
              <a:solidFill>
                <a:srgbClr val="FFFF00"/>
              </a:solidFill>
              <a:latin typeface="Times New Roman" pitchFamily="18" charset="0"/>
            </a:endParaRPr>
          </a:p>
        </p:txBody>
      </p:sp>
      <p:sp>
        <p:nvSpPr>
          <p:cNvPr id="22533" name="Text Box 5"/>
          <p:cNvSpPr txBox="1">
            <a:spLocks noChangeArrowheads="1"/>
          </p:cNvSpPr>
          <p:nvPr/>
        </p:nvSpPr>
        <p:spPr bwMode="auto">
          <a:xfrm>
            <a:off x="0" y="692150"/>
            <a:ext cx="9161463"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Char char="•"/>
              <a:defRPr/>
            </a:pPr>
            <a:r>
              <a:rPr lang="en-US" sz="2400" dirty="0">
                <a:latin typeface="Arial" charset="0"/>
              </a:rPr>
              <a:t> </a:t>
            </a:r>
            <a:r>
              <a:rPr lang="sr-Latn-CS" sz="2000" dirty="0">
                <a:latin typeface="Arial" charset="0"/>
              </a:rPr>
              <a:t>За добијање енергије у стању гладовања </a:t>
            </a:r>
            <a:r>
              <a:rPr lang="en-US" sz="2000" dirty="0" err="1">
                <a:latin typeface="Arial" charset="0"/>
              </a:rPr>
              <a:t>најве</a:t>
            </a:r>
            <a:r>
              <a:rPr lang="sr-Latn-CS" sz="2000" dirty="0">
                <a:latin typeface="Arial" charset="0"/>
              </a:rPr>
              <a:t>ћ</a:t>
            </a:r>
            <a:r>
              <a:rPr lang="en-US" sz="2000" dirty="0" err="1">
                <a:latin typeface="Arial" charset="0"/>
              </a:rPr>
              <a:t>им</a:t>
            </a:r>
            <a:r>
              <a:rPr lang="en-US" sz="2000" dirty="0">
                <a:latin typeface="Arial" charset="0"/>
              </a:rPr>
              <a:t> </a:t>
            </a:r>
            <a:r>
              <a:rPr lang="en-US" sz="2000" dirty="0" err="1">
                <a:latin typeface="Arial" charset="0"/>
              </a:rPr>
              <a:t>делом</a:t>
            </a:r>
            <a:r>
              <a:rPr lang="en-US" sz="2000" dirty="0">
                <a:latin typeface="Arial" charset="0"/>
              </a:rPr>
              <a:t> у </a:t>
            </a:r>
            <a:r>
              <a:rPr lang="en-US" sz="2000" dirty="0" err="1">
                <a:latin typeface="Arial" charset="0"/>
              </a:rPr>
              <a:t>јетри</a:t>
            </a:r>
            <a:r>
              <a:rPr lang="en-US" sz="2000" dirty="0">
                <a:latin typeface="Arial" charset="0"/>
              </a:rPr>
              <a:t> </a:t>
            </a:r>
          </a:p>
          <a:p>
            <a:pPr>
              <a:buFontTx/>
              <a:buChar char="•"/>
              <a:defRPr/>
            </a:pPr>
            <a:endParaRPr lang="sr-Latn-CS" sz="2000" dirty="0">
              <a:latin typeface="Arial" charset="0"/>
            </a:endParaRPr>
          </a:p>
          <a:p>
            <a:pPr>
              <a:buFontTx/>
              <a:buChar char="•"/>
              <a:defRPr/>
            </a:pPr>
            <a:r>
              <a:rPr lang="sr-Latn-CS" sz="2000" dirty="0">
                <a:latin typeface="Arial" charset="0"/>
              </a:rPr>
              <a:t>К</a:t>
            </a:r>
            <a:r>
              <a:rPr lang="en-AU" sz="2000" dirty="0" err="1">
                <a:latin typeface="Arial" charset="0"/>
              </a:rPr>
              <a:t>атаболи</a:t>
            </a:r>
            <a:r>
              <a:rPr lang="sr-Cyrl-CS" sz="2000" dirty="0">
                <a:latin typeface="Arial" charset="0"/>
              </a:rPr>
              <a:t>ч</a:t>
            </a:r>
            <a:r>
              <a:rPr lang="en-AU" sz="2000" dirty="0" err="1">
                <a:latin typeface="Arial" charset="0"/>
              </a:rPr>
              <a:t>ки</a:t>
            </a:r>
            <a:r>
              <a:rPr lang="en-AU" sz="2000" dirty="0">
                <a:latin typeface="Arial" charset="0"/>
              </a:rPr>
              <a:t> </a:t>
            </a:r>
            <a:r>
              <a:rPr lang="en-AU" sz="2000" dirty="0" err="1">
                <a:latin typeface="Arial" charset="0"/>
              </a:rPr>
              <a:t>путеви</a:t>
            </a:r>
            <a:r>
              <a:rPr lang="en-AU" sz="2000" dirty="0">
                <a:latin typeface="Arial" charset="0"/>
              </a:rPr>
              <a:t> </a:t>
            </a:r>
            <a:r>
              <a:rPr lang="en-AU" sz="2000" dirty="0" err="1">
                <a:latin typeface="Arial" charset="0"/>
              </a:rPr>
              <a:t>амино</a:t>
            </a:r>
            <a:r>
              <a:rPr lang="en-AU" sz="2000" dirty="0">
                <a:latin typeface="Arial" charset="0"/>
              </a:rPr>
              <a:t> </a:t>
            </a:r>
            <a:r>
              <a:rPr lang="en-AU" sz="2000" dirty="0" err="1">
                <a:latin typeface="Arial" charset="0"/>
              </a:rPr>
              <a:t>киселина</a:t>
            </a:r>
            <a:r>
              <a:rPr lang="en-AU" sz="2000" dirty="0">
                <a:latin typeface="Arial" charset="0"/>
              </a:rPr>
              <a:t> </a:t>
            </a:r>
            <a:r>
              <a:rPr lang="en-AU" sz="2000" dirty="0" err="1">
                <a:latin typeface="Arial" charset="0"/>
              </a:rPr>
              <a:t>укљу</a:t>
            </a:r>
            <a:r>
              <a:rPr lang="sr-Cyrl-CS" sz="2000" dirty="0">
                <a:latin typeface="Arial" charset="0"/>
              </a:rPr>
              <a:t>ч</a:t>
            </a:r>
            <a:r>
              <a:rPr lang="en-AU" sz="2000" dirty="0" err="1">
                <a:latin typeface="Arial" charset="0"/>
              </a:rPr>
              <a:t>ују</a:t>
            </a:r>
            <a:r>
              <a:rPr lang="en-AU" sz="2000" dirty="0">
                <a:latin typeface="Arial" charset="0"/>
              </a:rPr>
              <a:t>:</a:t>
            </a:r>
          </a:p>
          <a:p>
            <a:pPr>
              <a:defRPr/>
            </a:pPr>
            <a:endParaRPr lang="en-AU" sz="2000" dirty="0">
              <a:latin typeface="Arial" charset="0"/>
            </a:endParaRPr>
          </a:p>
          <a:p>
            <a:pPr>
              <a:defRPr/>
            </a:pPr>
            <a:r>
              <a:rPr lang="en-AU" sz="2000" dirty="0">
                <a:latin typeface="Arial" charset="0"/>
              </a:rPr>
              <a:t>1.Декарбоксилацију </a:t>
            </a:r>
            <a:r>
              <a:rPr lang="en-AU" sz="2000" dirty="0" err="1">
                <a:latin typeface="Arial" charset="0"/>
              </a:rPr>
              <a:t>или</a:t>
            </a:r>
            <a:r>
              <a:rPr lang="en-AU" sz="2000" dirty="0">
                <a:latin typeface="Arial" charset="0"/>
              </a:rPr>
              <a:t> </a:t>
            </a:r>
            <a:r>
              <a:rPr lang="en-AU" sz="2000" dirty="0" err="1">
                <a:latin typeface="Arial" charset="0"/>
              </a:rPr>
              <a:t>процес</a:t>
            </a:r>
            <a:r>
              <a:rPr lang="en-AU" sz="2000" dirty="0">
                <a:latin typeface="Arial" charset="0"/>
              </a:rPr>
              <a:t> у </a:t>
            </a:r>
            <a:r>
              <a:rPr lang="en-AU" sz="2000" dirty="0" err="1">
                <a:latin typeface="Arial" charset="0"/>
              </a:rPr>
              <a:t>оквиру</a:t>
            </a:r>
            <a:r>
              <a:rPr lang="en-AU" sz="2000" dirty="0">
                <a:latin typeface="Arial" charset="0"/>
              </a:rPr>
              <a:t> </a:t>
            </a:r>
            <a:r>
              <a:rPr lang="en-AU" sz="2000" dirty="0" err="1">
                <a:latin typeface="Arial" charset="0"/>
              </a:rPr>
              <a:t>алфа</a:t>
            </a:r>
            <a:r>
              <a:rPr lang="en-AU" sz="2000" dirty="0">
                <a:latin typeface="Arial" charset="0"/>
              </a:rPr>
              <a:t>-COОH </a:t>
            </a:r>
            <a:r>
              <a:rPr lang="en-AU" sz="2000" dirty="0" err="1">
                <a:latin typeface="Arial" charset="0"/>
              </a:rPr>
              <a:t>групе</a:t>
            </a:r>
            <a:r>
              <a:rPr lang="en-AU" sz="2000" dirty="0">
                <a:latin typeface="Arial" charset="0"/>
              </a:rPr>
              <a:t> </a:t>
            </a:r>
            <a:r>
              <a:rPr lang="en-AU" sz="2000" dirty="0" err="1">
                <a:latin typeface="Arial" charset="0"/>
              </a:rPr>
              <a:t>аминокиселине</a:t>
            </a:r>
            <a:endParaRPr lang="en-AU" sz="2000" dirty="0">
              <a:latin typeface="Arial" charset="0"/>
            </a:endParaRPr>
          </a:p>
          <a:p>
            <a:pPr>
              <a:defRPr/>
            </a:pPr>
            <a:endParaRPr lang="en-AU" sz="2000" dirty="0">
              <a:latin typeface="Arial" charset="0"/>
            </a:endParaRPr>
          </a:p>
          <a:p>
            <a:pPr>
              <a:defRPr/>
            </a:pPr>
            <a:r>
              <a:rPr lang="en-AU" sz="2000" dirty="0">
                <a:latin typeface="Arial" charset="0"/>
              </a:rPr>
              <a:t>2.Путеве </a:t>
            </a:r>
            <a:r>
              <a:rPr lang="en-AU" sz="2000" dirty="0" err="1">
                <a:latin typeface="Arial" charset="0"/>
              </a:rPr>
              <a:t>уклањања</a:t>
            </a:r>
            <a:r>
              <a:rPr lang="en-AU" sz="2000" dirty="0">
                <a:latin typeface="Arial" charset="0"/>
              </a:rPr>
              <a:t> </a:t>
            </a:r>
            <a:r>
              <a:rPr lang="en-AU" sz="2000" dirty="0" err="1">
                <a:latin typeface="Arial" charset="0"/>
              </a:rPr>
              <a:t>или</a:t>
            </a:r>
            <a:r>
              <a:rPr lang="en-AU" sz="2000" dirty="0">
                <a:latin typeface="Arial" charset="0"/>
              </a:rPr>
              <a:t> </a:t>
            </a:r>
            <a:r>
              <a:rPr lang="en-AU" sz="2000" dirty="0" err="1">
                <a:latin typeface="Arial" charset="0"/>
              </a:rPr>
              <a:t>конверзије</a:t>
            </a:r>
            <a:r>
              <a:rPr lang="en-AU" sz="2000" dirty="0">
                <a:latin typeface="Arial" charset="0"/>
              </a:rPr>
              <a:t> </a:t>
            </a:r>
            <a:r>
              <a:rPr lang="en-AU" sz="2000" dirty="0" err="1">
                <a:latin typeface="Arial" charset="0"/>
              </a:rPr>
              <a:t>азота</a:t>
            </a:r>
            <a:r>
              <a:rPr lang="en-AU" sz="2000" dirty="0">
                <a:latin typeface="Arial" charset="0"/>
              </a:rPr>
              <a:t> </a:t>
            </a:r>
            <a:r>
              <a:rPr lang="en-AU" sz="2000" dirty="0" err="1">
                <a:latin typeface="Arial" charset="0"/>
              </a:rPr>
              <a:t>из</a:t>
            </a:r>
            <a:r>
              <a:rPr lang="en-AU" sz="2000" dirty="0">
                <a:latin typeface="Arial" charset="0"/>
              </a:rPr>
              <a:t> </a:t>
            </a:r>
          </a:p>
          <a:p>
            <a:pPr>
              <a:defRPr/>
            </a:pPr>
            <a:r>
              <a:rPr lang="en-AU" sz="2000" dirty="0" err="1">
                <a:latin typeface="Arial" charset="0"/>
              </a:rPr>
              <a:t>амино</a:t>
            </a:r>
            <a:r>
              <a:rPr lang="en-AU" sz="2000" dirty="0">
                <a:latin typeface="Arial" charset="0"/>
              </a:rPr>
              <a:t> </a:t>
            </a:r>
            <a:r>
              <a:rPr lang="en-AU" sz="2000" dirty="0" err="1">
                <a:latin typeface="Arial" charset="0"/>
              </a:rPr>
              <a:t>киселина</a:t>
            </a:r>
            <a:r>
              <a:rPr lang="en-AU" sz="2000" dirty="0">
                <a:latin typeface="Arial" charset="0"/>
              </a:rPr>
              <a:t> </a:t>
            </a:r>
            <a:r>
              <a:rPr lang="en-AU" sz="2000" dirty="0" err="1">
                <a:latin typeface="Arial" charset="0"/>
              </a:rPr>
              <a:t>као</a:t>
            </a:r>
            <a:r>
              <a:rPr lang="en-AU" sz="2000" dirty="0">
                <a:latin typeface="Arial" charset="0"/>
              </a:rPr>
              <a:t> </a:t>
            </a:r>
            <a:r>
              <a:rPr lang="sr-Cyrl-CS" sz="2000" dirty="0">
                <a:latin typeface="Arial" charset="0"/>
              </a:rPr>
              <a:t>ш</a:t>
            </a:r>
            <a:r>
              <a:rPr lang="en-AU" sz="2000" dirty="0" err="1">
                <a:latin typeface="Arial" charset="0"/>
              </a:rPr>
              <a:t>то</a:t>
            </a:r>
            <a:r>
              <a:rPr lang="en-AU" sz="2000" dirty="0">
                <a:latin typeface="Arial" charset="0"/>
              </a:rPr>
              <a:t> </a:t>
            </a:r>
            <a:r>
              <a:rPr lang="en-AU" sz="2000" dirty="0" err="1">
                <a:latin typeface="Arial" charset="0"/>
              </a:rPr>
              <a:t>су</a:t>
            </a:r>
            <a:r>
              <a:rPr lang="en-AU" sz="2000" dirty="0">
                <a:latin typeface="Arial" charset="0"/>
              </a:rPr>
              <a:t> :</a:t>
            </a:r>
          </a:p>
          <a:p>
            <a:pPr>
              <a:defRPr/>
            </a:pPr>
            <a:endParaRPr lang="en-AU" sz="2000" dirty="0">
              <a:latin typeface="Arial" charset="0"/>
            </a:endParaRPr>
          </a:p>
          <a:p>
            <a:pPr>
              <a:buFontTx/>
              <a:buChar char="•"/>
              <a:defRPr/>
            </a:pPr>
            <a:r>
              <a:rPr lang="sr-Cyrl-CS" sz="2000" dirty="0">
                <a:latin typeface="Arial" charset="0"/>
              </a:rPr>
              <a:t> </a:t>
            </a:r>
            <a:r>
              <a:rPr lang="en-AU" sz="2000" dirty="0" err="1">
                <a:latin typeface="Arial" charset="0"/>
              </a:rPr>
              <a:t>Трансаминација</a:t>
            </a:r>
            <a:r>
              <a:rPr lang="en-AU" sz="2000" dirty="0">
                <a:latin typeface="Arial" charset="0"/>
              </a:rPr>
              <a:t>; </a:t>
            </a:r>
          </a:p>
          <a:p>
            <a:pPr>
              <a:buFontTx/>
              <a:buChar char="•"/>
              <a:defRPr/>
            </a:pPr>
            <a:r>
              <a:rPr lang="sr-Cyrl-CS" sz="2000" dirty="0">
                <a:latin typeface="Arial" charset="0"/>
              </a:rPr>
              <a:t> </a:t>
            </a:r>
            <a:r>
              <a:rPr lang="en-AU" sz="2000" dirty="0" err="1">
                <a:latin typeface="Arial" charset="0"/>
              </a:rPr>
              <a:t>Оксидативна</a:t>
            </a:r>
            <a:r>
              <a:rPr lang="en-AU" sz="2000" dirty="0">
                <a:latin typeface="Arial" charset="0"/>
              </a:rPr>
              <a:t> </a:t>
            </a:r>
            <a:r>
              <a:rPr lang="en-AU" sz="2000" dirty="0" err="1">
                <a:latin typeface="Arial" charset="0"/>
              </a:rPr>
              <a:t>дезаминација</a:t>
            </a:r>
            <a:r>
              <a:rPr lang="en-AU" sz="2000" dirty="0">
                <a:latin typeface="Arial" charset="0"/>
              </a:rPr>
              <a:t>;</a:t>
            </a:r>
          </a:p>
          <a:p>
            <a:pPr>
              <a:buFontTx/>
              <a:buChar char="•"/>
              <a:defRPr/>
            </a:pPr>
            <a:r>
              <a:rPr lang="sr-Cyrl-CS" sz="2000" dirty="0">
                <a:latin typeface="Arial" charset="0"/>
              </a:rPr>
              <a:t> </a:t>
            </a:r>
            <a:r>
              <a:rPr lang="en-AU" sz="2000" dirty="0" err="1">
                <a:latin typeface="Arial" charset="0"/>
              </a:rPr>
              <a:t>Метаболизам</a:t>
            </a:r>
            <a:r>
              <a:rPr lang="en-AU" sz="2000" dirty="0">
                <a:latin typeface="Arial" charset="0"/>
              </a:rPr>
              <a:t> </a:t>
            </a:r>
            <a:r>
              <a:rPr lang="en-AU" sz="2000" dirty="0" err="1">
                <a:latin typeface="Arial" charset="0"/>
              </a:rPr>
              <a:t>амонијака</a:t>
            </a:r>
            <a:r>
              <a:rPr lang="en-AU" sz="2000" dirty="0">
                <a:latin typeface="Arial" charset="0"/>
              </a:rPr>
              <a:t> и </a:t>
            </a:r>
            <a:r>
              <a:rPr lang="en-AU" sz="2000" dirty="0" err="1">
                <a:latin typeface="Arial" charset="0"/>
              </a:rPr>
              <a:t>Циклус</a:t>
            </a:r>
            <a:r>
              <a:rPr lang="en-AU" sz="2000" dirty="0">
                <a:latin typeface="Arial" charset="0"/>
              </a:rPr>
              <a:t> </a:t>
            </a:r>
            <a:r>
              <a:rPr lang="en-AU" sz="2000" dirty="0" err="1">
                <a:latin typeface="Arial" charset="0"/>
              </a:rPr>
              <a:t>синтезе</a:t>
            </a:r>
            <a:r>
              <a:rPr lang="en-AU" sz="2000" dirty="0">
                <a:latin typeface="Arial" charset="0"/>
              </a:rPr>
              <a:t> </a:t>
            </a:r>
            <a:r>
              <a:rPr lang="en-AU" sz="2000" dirty="0" err="1">
                <a:latin typeface="Arial" charset="0"/>
              </a:rPr>
              <a:t>уреје</a:t>
            </a:r>
            <a:r>
              <a:rPr lang="en-AU" sz="2000" dirty="0">
                <a:latin typeface="Arial" charset="0"/>
              </a:rPr>
              <a:t> </a:t>
            </a:r>
          </a:p>
          <a:p>
            <a:pPr lvl="2">
              <a:buFont typeface="Symbol" pitchFamily="18" charset="2"/>
              <a:buChar char="·"/>
              <a:defRPr/>
            </a:pPr>
            <a:endParaRPr lang="en-AU" sz="2000" dirty="0">
              <a:latin typeface="Arial" charset="0"/>
            </a:endParaRPr>
          </a:p>
          <a:p>
            <a:pPr>
              <a:defRPr/>
            </a:pPr>
            <a:r>
              <a:rPr lang="en-AU" sz="2000" dirty="0">
                <a:latin typeface="Arial" charset="0"/>
              </a:rPr>
              <a:t>3. </a:t>
            </a:r>
            <a:r>
              <a:rPr lang="en-AU" sz="2000" dirty="0" err="1">
                <a:latin typeface="Arial" charset="0"/>
              </a:rPr>
              <a:t>Деградација</a:t>
            </a:r>
            <a:r>
              <a:rPr lang="en-AU" sz="2000" dirty="0">
                <a:latin typeface="Arial" charset="0"/>
              </a:rPr>
              <a:t> </a:t>
            </a:r>
            <a:r>
              <a:rPr lang="en-AU" sz="2000" dirty="0" err="1">
                <a:latin typeface="Arial" charset="0"/>
              </a:rPr>
              <a:t>бо</a:t>
            </a:r>
            <a:r>
              <a:rPr lang="sr-Cyrl-CS" sz="2000" dirty="0">
                <a:latin typeface="Arial" charset="0"/>
              </a:rPr>
              <a:t>ч</a:t>
            </a:r>
            <a:r>
              <a:rPr lang="en-AU" sz="2000" dirty="0" err="1">
                <a:latin typeface="Arial" charset="0"/>
              </a:rPr>
              <a:t>ног</a:t>
            </a:r>
            <a:r>
              <a:rPr lang="en-AU" sz="2000" dirty="0">
                <a:latin typeface="Arial" charset="0"/>
              </a:rPr>
              <a:t> </a:t>
            </a:r>
            <a:r>
              <a:rPr lang="en-AU" sz="2000" dirty="0" err="1">
                <a:latin typeface="Arial" charset="0"/>
              </a:rPr>
              <a:t>ланца</a:t>
            </a:r>
            <a:r>
              <a:rPr lang="en-AU" sz="2000" dirty="0">
                <a:latin typeface="Arial" charset="0"/>
              </a:rPr>
              <a:t> </a:t>
            </a:r>
            <a:r>
              <a:rPr lang="en-AU" sz="2000" dirty="0" err="1">
                <a:latin typeface="Arial" charset="0"/>
              </a:rPr>
              <a:t>аминокиселина</a:t>
            </a:r>
            <a:endParaRPr lang="en-AU" sz="2000" dirty="0">
              <a:latin typeface="Arial" charset="0"/>
            </a:endParaRPr>
          </a:p>
          <a:p>
            <a:pPr>
              <a:defRPr/>
            </a:pPr>
            <a:endParaRPr lang="en-US" sz="2000" dirty="0">
              <a:solidFill>
                <a:srgbClr val="FFFF66"/>
              </a:solidFill>
              <a:latin typeface="Arial" charset="0"/>
            </a:endParaRPr>
          </a:p>
        </p:txBody>
      </p:sp>
    </p:spTree>
    <p:extLst>
      <p:ext uri="{BB962C8B-B14F-4D97-AF65-F5344CB8AC3E}">
        <p14:creationId xmlns:p14="http://schemas.microsoft.com/office/powerpoint/2010/main" val="306006750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323850" y="260350"/>
            <a:ext cx="8604250" cy="6555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sr-Cyrl-CS" sz="2400" b="1" dirty="0">
                <a:solidFill>
                  <a:srgbClr val="FFFF00"/>
                </a:solidFill>
                <a:effectLst>
                  <a:outerShdw blurRad="38100" dist="38100" dir="2700000" algn="tl">
                    <a:srgbClr val="000000"/>
                  </a:outerShdw>
                </a:effectLst>
                <a:latin typeface="Arial" charset="0"/>
              </a:rPr>
              <a:t>  </a:t>
            </a:r>
          </a:p>
          <a:p>
            <a:pPr>
              <a:defRPr/>
            </a:pPr>
            <a:r>
              <a:rPr lang="en-AU" sz="2400" b="1" dirty="0">
                <a:latin typeface="Arial" charset="0"/>
              </a:rPr>
              <a:t>УКЛАЊАЊЕ АЗОТА (АМОНИЈАКА ИЗ ОРГАНИЗМА)</a:t>
            </a:r>
          </a:p>
          <a:p>
            <a:pPr>
              <a:defRPr/>
            </a:pPr>
            <a:endParaRPr lang="sr-Cyrl-RS" sz="2400" b="1" dirty="0" smtClean="0">
              <a:solidFill>
                <a:srgbClr val="FFFF00"/>
              </a:solidFill>
              <a:effectLst>
                <a:outerShdw blurRad="38100" dist="38100" dir="2700000" algn="tl">
                  <a:srgbClr val="000000"/>
                </a:outerShdw>
              </a:effectLst>
              <a:latin typeface="Arial" charset="0"/>
            </a:endParaRPr>
          </a:p>
          <a:p>
            <a:pPr>
              <a:defRPr/>
            </a:pPr>
            <a:r>
              <a:rPr lang="sr-Cyrl-RS" sz="2400" dirty="0" smtClean="0">
                <a:latin typeface="Arial" charset="0"/>
              </a:rPr>
              <a:t>АЗОТНИ БИЛАНС: ПОЗИТИВАН И НЕГАТИВАН</a:t>
            </a:r>
            <a:endParaRPr lang="en-AU" sz="2400" dirty="0">
              <a:latin typeface="Arial" charset="0"/>
            </a:endParaRPr>
          </a:p>
          <a:p>
            <a:pPr>
              <a:defRPr/>
            </a:pPr>
            <a:r>
              <a:rPr lang="en-AU" sz="2400" dirty="0">
                <a:effectLst>
                  <a:outerShdw blurRad="38100" dist="38100" dir="2700000" algn="tl">
                    <a:srgbClr val="000000"/>
                  </a:outerShdw>
                </a:effectLst>
                <a:latin typeface="Arial" charset="0"/>
              </a:rPr>
              <a:t> </a:t>
            </a:r>
            <a:r>
              <a:rPr lang="en-AU" sz="2000" dirty="0" err="1">
                <a:latin typeface="Arial" charset="0"/>
              </a:rPr>
              <a:t>Уклањање</a:t>
            </a:r>
            <a:r>
              <a:rPr lang="en-AU" sz="2000" dirty="0">
                <a:latin typeface="Arial" charset="0"/>
              </a:rPr>
              <a:t> </a:t>
            </a:r>
            <a:r>
              <a:rPr lang="en-AU" sz="2000" dirty="0" err="1">
                <a:latin typeface="Arial" charset="0"/>
              </a:rPr>
              <a:t>азота</a:t>
            </a:r>
            <a:r>
              <a:rPr lang="en-AU" sz="2000" dirty="0">
                <a:latin typeface="Arial" charset="0"/>
              </a:rPr>
              <a:t> </a:t>
            </a:r>
            <a:r>
              <a:rPr lang="en-AU" sz="2000" dirty="0" smtClean="0">
                <a:latin typeface="Arial" charset="0"/>
              </a:rPr>
              <a:t>:</a:t>
            </a:r>
            <a:endParaRPr lang="en-AU" sz="2000" dirty="0">
              <a:latin typeface="Arial" charset="0"/>
            </a:endParaRPr>
          </a:p>
          <a:p>
            <a:pPr>
              <a:defRPr/>
            </a:pPr>
            <a:endParaRPr lang="en-AU" sz="2000" dirty="0">
              <a:latin typeface="Arial" charset="0"/>
            </a:endParaRPr>
          </a:p>
          <a:p>
            <a:pPr>
              <a:buFontTx/>
              <a:buChar char="•"/>
              <a:defRPr/>
            </a:pPr>
            <a:r>
              <a:rPr lang="en-AU" sz="2000" dirty="0">
                <a:latin typeface="Arial" charset="0"/>
              </a:rPr>
              <a:t> </a:t>
            </a:r>
            <a:r>
              <a:rPr lang="en-AU" sz="2000" dirty="0" err="1" smtClean="0">
                <a:latin typeface="Arial" charset="0"/>
              </a:rPr>
              <a:t>Исхр</a:t>
            </a:r>
            <a:r>
              <a:rPr lang="sr-Cyrl-RS" sz="2000" dirty="0" smtClean="0">
                <a:latin typeface="Arial" charset="0"/>
              </a:rPr>
              <a:t>ана</a:t>
            </a:r>
            <a:r>
              <a:rPr lang="en-AU" sz="2000" dirty="0" smtClean="0">
                <a:latin typeface="Arial" charset="0"/>
              </a:rPr>
              <a:t> </a:t>
            </a:r>
            <a:r>
              <a:rPr lang="en-AU" sz="2000" dirty="0" err="1" smtClean="0">
                <a:latin typeface="Arial" charset="0"/>
              </a:rPr>
              <a:t>ви</a:t>
            </a:r>
            <a:r>
              <a:rPr lang="sr-Cyrl-CS" sz="2000" dirty="0">
                <a:latin typeface="Arial" charset="0"/>
              </a:rPr>
              <a:t>ш</a:t>
            </a:r>
            <a:r>
              <a:rPr lang="en-AU" sz="2000" dirty="0">
                <a:latin typeface="Arial" charset="0"/>
              </a:rPr>
              <a:t>е </a:t>
            </a:r>
            <a:r>
              <a:rPr lang="en-AU" sz="2000" dirty="0" err="1">
                <a:latin typeface="Arial" charset="0"/>
              </a:rPr>
              <a:t>амино</a:t>
            </a:r>
            <a:r>
              <a:rPr lang="en-AU" sz="2000" dirty="0">
                <a:latin typeface="Arial" charset="0"/>
              </a:rPr>
              <a:t> </a:t>
            </a:r>
            <a:r>
              <a:rPr lang="en-AU" sz="2000" dirty="0" err="1">
                <a:latin typeface="Arial" charset="0"/>
              </a:rPr>
              <a:t>киселина</a:t>
            </a:r>
            <a:r>
              <a:rPr lang="en-AU" sz="2000" dirty="0">
                <a:latin typeface="Arial" charset="0"/>
              </a:rPr>
              <a:t> </a:t>
            </a:r>
            <a:r>
              <a:rPr lang="en-AU" sz="2000" dirty="0" err="1">
                <a:latin typeface="Arial" charset="0"/>
              </a:rPr>
              <a:t>него</a:t>
            </a:r>
            <a:r>
              <a:rPr lang="en-AU" sz="2000" dirty="0">
                <a:latin typeface="Arial" charset="0"/>
              </a:rPr>
              <a:t> </a:t>
            </a:r>
            <a:r>
              <a:rPr lang="sr-Cyrl-CS" sz="2000" dirty="0">
                <a:latin typeface="Arial" charset="0"/>
              </a:rPr>
              <a:t>ш</a:t>
            </a:r>
            <a:r>
              <a:rPr lang="en-AU" sz="2000" dirty="0" err="1">
                <a:latin typeface="Arial" charset="0"/>
              </a:rPr>
              <a:t>то</a:t>
            </a:r>
            <a:r>
              <a:rPr lang="en-AU" sz="2000" dirty="0">
                <a:latin typeface="Arial" charset="0"/>
              </a:rPr>
              <a:t> </a:t>
            </a:r>
            <a:r>
              <a:rPr lang="en-AU" sz="2000" dirty="0" err="1">
                <a:latin typeface="Arial" charset="0"/>
              </a:rPr>
              <a:t>је</a:t>
            </a:r>
            <a:r>
              <a:rPr lang="en-AU" sz="2000" dirty="0">
                <a:latin typeface="Arial" charset="0"/>
              </a:rPr>
              <a:t> </a:t>
            </a:r>
            <a:r>
              <a:rPr lang="en-AU" sz="2000" dirty="0" err="1">
                <a:latin typeface="Arial" charset="0"/>
              </a:rPr>
              <a:t>потребно</a:t>
            </a:r>
            <a:r>
              <a:rPr lang="en-AU" sz="2000" dirty="0">
                <a:latin typeface="Arial" charset="0"/>
              </a:rPr>
              <a:t> </a:t>
            </a:r>
            <a:r>
              <a:rPr lang="sr-Cyrl-CS" sz="2000" dirty="0">
                <a:latin typeface="Arial" charset="0"/>
              </a:rPr>
              <a:t>  </a:t>
            </a:r>
            <a:r>
              <a:rPr lang="en-AU" sz="2000" dirty="0" err="1">
                <a:latin typeface="Arial" charset="0"/>
              </a:rPr>
              <a:t>организму</a:t>
            </a:r>
            <a:endParaRPr lang="en-AU" sz="2000" dirty="0">
              <a:latin typeface="Arial" charset="0"/>
            </a:endParaRPr>
          </a:p>
          <a:p>
            <a:pPr>
              <a:buFontTx/>
              <a:buChar char="•"/>
              <a:defRPr/>
            </a:pPr>
            <a:endParaRPr lang="en-AU" sz="2000" dirty="0">
              <a:latin typeface="Arial" charset="0"/>
            </a:endParaRPr>
          </a:p>
          <a:p>
            <a:pPr>
              <a:buFontTx/>
              <a:buChar char="•"/>
              <a:defRPr/>
            </a:pPr>
            <a:r>
              <a:rPr lang="sr-Latn-CS" sz="2000" dirty="0">
                <a:latin typeface="Arial" charset="0"/>
              </a:rPr>
              <a:t> </a:t>
            </a:r>
            <a:r>
              <a:rPr lang="sr-Cyrl-RS" sz="2000" dirty="0" smtClean="0">
                <a:latin typeface="Arial" charset="0"/>
              </a:rPr>
              <a:t>малнутриција-протеинско-енергетски дефицит</a:t>
            </a:r>
            <a:endParaRPr lang="en-AU" sz="2000" dirty="0">
              <a:latin typeface="Arial" charset="0"/>
            </a:endParaRPr>
          </a:p>
          <a:p>
            <a:pPr>
              <a:defRPr/>
            </a:pPr>
            <a:r>
              <a:rPr lang="en-AU" sz="2000" dirty="0">
                <a:latin typeface="Arial" charset="0"/>
              </a:rPr>
              <a:t>   </a:t>
            </a:r>
            <a:r>
              <a:rPr lang="en-AU" sz="2000" dirty="0" err="1">
                <a:latin typeface="Arial" charset="0"/>
              </a:rPr>
              <a:t>разградње</a:t>
            </a:r>
            <a:r>
              <a:rPr lang="en-AU" sz="2000" dirty="0">
                <a:latin typeface="Arial" charset="0"/>
              </a:rPr>
              <a:t> </a:t>
            </a:r>
            <a:r>
              <a:rPr lang="en-AU" sz="2000" dirty="0" err="1">
                <a:latin typeface="Arial" charset="0"/>
              </a:rPr>
              <a:t>ткивних</a:t>
            </a:r>
            <a:r>
              <a:rPr lang="en-AU" sz="2000" dirty="0">
                <a:latin typeface="Arial" charset="0"/>
              </a:rPr>
              <a:t> </a:t>
            </a:r>
            <a:r>
              <a:rPr lang="en-AU" sz="2000" dirty="0" err="1">
                <a:latin typeface="Arial" charset="0"/>
              </a:rPr>
              <a:t>протеина</a:t>
            </a:r>
            <a:endParaRPr lang="en-AU" sz="2000" dirty="0">
              <a:latin typeface="Arial" charset="0"/>
            </a:endParaRPr>
          </a:p>
          <a:p>
            <a:pPr>
              <a:defRPr/>
            </a:pPr>
            <a:endParaRPr lang="en-AU" sz="2000" dirty="0">
              <a:latin typeface="Arial" charset="0"/>
            </a:endParaRPr>
          </a:p>
          <a:p>
            <a:pPr>
              <a:buFontTx/>
              <a:buChar char="•"/>
              <a:defRPr/>
            </a:pPr>
            <a:r>
              <a:rPr lang="en-AU" sz="2000" dirty="0">
                <a:latin typeface="Arial" charset="0"/>
              </a:rPr>
              <a:t> </a:t>
            </a:r>
            <a:r>
              <a:rPr lang="en-AU" sz="2000" dirty="0" err="1">
                <a:latin typeface="Arial" charset="0"/>
              </a:rPr>
              <a:t>Угљеникови</a:t>
            </a:r>
            <a:r>
              <a:rPr lang="en-AU" sz="2000" dirty="0">
                <a:latin typeface="Arial" charset="0"/>
              </a:rPr>
              <a:t> </a:t>
            </a:r>
            <a:r>
              <a:rPr lang="en-AU" sz="2000" dirty="0" err="1">
                <a:latin typeface="Arial" charset="0"/>
              </a:rPr>
              <a:t>атоми</a:t>
            </a:r>
            <a:r>
              <a:rPr lang="en-AU" sz="2000" dirty="0">
                <a:latin typeface="Arial" charset="0"/>
              </a:rPr>
              <a:t> </a:t>
            </a:r>
            <a:r>
              <a:rPr lang="en-AU" sz="2000" dirty="0" err="1">
                <a:latin typeface="Arial" charset="0"/>
              </a:rPr>
              <a:t>амино</a:t>
            </a:r>
            <a:r>
              <a:rPr lang="en-AU" sz="2000" dirty="0">
                <a:latin typeface="Arial" charset="0"/>
              </a:rPr>
              <a:t> </a:t>
            </a:r>
            <a:r>
              <a:rPr lang="en-AU" sz="2000" dirty="0" err="1">
                <a:latin typeface="Arial" charset="0"/>
              </a:rPr>
              <a:t>киселина</a:t>
            </a:r>
            <a:r>
              <a:rPr lang="en-AU" sz="2000" dirty="0">
                <a:latin typeface="Arial" charset="0"/>
              </a:rPr>
              <a:t> </a:t>
            </a:r>
            <a:r>
              <a:rPr lang="en-AU" sz="2000" dirty="0" err="1">
                <a:latin typeface="Arial" charset="0"/>
              </a:rPr>
              <a:t>се</a:t>
            </a:r>
            <a:r>
              <a:rPr lang="en-AU" sz="2000" dirty="0">
                <a:latin typeface="Arial" charset="0"/>
              </a:rPr>
              <a:t> </a:t>
            </a:r>
            <a:r>
              <a:rPr lang="en-AU" sz="2000" dirty="0" err="1">
                <a:latin typeface="Arial" charset="0"/>
              </a:rPr>
              <a:t>користе</a:t>
            </a:r>
            <a:r>
              <a:rPr lang="en-AU" sz="2000" dirty="0">
                <a:latin typeface="Arial" charset="0"/>
              </a:rPr>
              <a:t> </a:t>
            </a:r>
            <a:r>
              <a:rPr lang="en-AU" sz="2000" dirty="0" err="1">
                <a:latin typeface="Arial" charset="0"/>
              </a:rPr>
              <a:t>као</a:t>
            </a:r>
            <a:r>
              <a:rPr lang="en-AU" sz="2000" dirty="0">
                <a:latin typeface="Arial" charset="0"/>
              </a:rPr>
              <a:t> </a:t>
            </a:r>
            <a:r>
              <a:rPr lang="en-AU" sz="2000" dirty="0" err="1">
                <a:latin typeface="Arial" charset="0"/>
              </a:rPr>
              <a:t>извор</a:t>
            </a:r>
            <a:r>
              <a:rPr lang="en-AU" sz="2000" dirty="0">
                <a:latin typeface="Arial" charset="0"/>
              </a:rPr>
              <a:t> </a:t>
            </a:r>
            <a:r>
              <a:rPr lang="en-AU" sz="2000" dirty="0" err="1">
                <a:latin typeface="Arial" charset="0"/>
              </a:rPr>
              <a:t>енергије</a:t>
            </a:r>
            <a:endParaRPr lang="en-AU" sz="2000" dirty="0">
              <a:latin typeface="Arial" charset="0"/>
            </a:endParaRPr>
          </a:p>
          <a:p>
            <a:pPr>
              <a:buFontTx/>
              <a:buChar char="•"/>
              <a:defRPr/>
            </a:pPr>
            <a:endParaRPr lang="en-AU" sz="2000" dirty="0">
              <a:latin typeface="Arial" charset="0"/>
            </a:endParaRPr>
          </a:p>
          <a:p>
            <a:pPr>
              <a:defRPr/>
            </a:pPr>
            <a:endParaRPr lang="en-AU" sz="2000" b="1" dirty="0">
              <a:latin typeface="Arial" charset="0"/>
            </a:endParaRPr>
          </a:p>
          <a:p>
            <a:pPr>
              <a:defRPr/>
            </a:pPr>
            <a:r>
              <a:rPr lang="en-AU" sz="2000" b="1" dirty="0" err="1">
                <a:latin typeface="Arial" charset="0"/>
              </a:rPr>
              <a:t>Амино</a:t>
            </a:r>
            <a:r>
              <a:rPr lang="en-AU" sz="2000" b="1" dirty="0">
                <a:latin typeface="Arial" charset="0"/>
              </a:rPr>
              <a:t> </a:t>
            </a:r>
            <a:r>
              <a:rPr lang="en-AU" sz="2000" b="1" dirty="0" err="1">
                <a:latin typeface="Arial" charset="0"/>
              </a:rPr>
              <a:t>група</a:t>
            </a:r>
            <a:r>
              <a:rPr lang="en-AU" sz="2000" b="1" dirty="0">
                <a:latin typeface="Arial" charset="0"/>
              </a:rPr>
              <a:t> (</a:t>
            </a:r>
            <a:r>
              <a:rPr lang="en-AU" sz="2000" b="1" dirty="0" err="1">
                <a:latin typeface="Arial" charset="0"/>
              </a:rPr>
              <a:t>азот</a:t>
            </a:r>
            <a:r>
              <a:rPr lang="en-AU" sz="2000" b="1" dirty="0">
                <a:latin typeface="Arial" charset="0"/>
              </a:rPr>
              <a:t>) </a:t>
            </a:r>
            <a:r>
              <a:rPr lang="en-AU" sz="2000" b="1" dirty="0" err="1">
                <a:latin typeface="Arial" charset="0"/>
              </a:rPr>
              <a:t>из</a:t>
            </a:r>
            <a:r>
              <a:rPr lang="en-AU" sz="2000" b="1" dirty="0">
                <a:latin typeface="Arial" charset="0"/>
              </a:rPr>
              <a:t> </a:t>
            </a:r>
            <a:r>
              <a:rPr lang="en-AU" sz="2000" b="1" dirty="0" err="1">
                <a:latin typeface="Arial" charset="0"/>
              </a:rPr>
              <a:t>амино</a:t>
            </a:r>
            <a:r>
              <a:rPr lang="en-AU" sz="2000" b="1" dirty="0">
                <a:latin typeface="Arial" charset="0"/>
              </a:rPr>
              <a:t> </a:t>
            </a:r>
            <a:r>
              <a:rPr lang="en-AU" sz="2000" b="1" dirty="0" err="1">
                <a:latin typeface="Arial" charset="0"/>
              </a:rPr>
              <a:t>киселина</a:t>
            </a:r>
            <a:r>
              <a:rPr lang="en-AU" sz="2000" b="1" dirty="0">
                <a:latin typeface="Arial" charset="0"/>
              </a:rPr>
              <a:t> </a:t>
            </a:r>
            <a:r>
              <a:rPr lang="en-AU" sz="2000" b="1" dirty="0" err="1">
                <a:latin typeface="Arial" charset="0"/>
              </a:rPr>
              <a:t>које</a:t>
            </a:r>
            <a:r>
              <a:rPr lang="en-AU" sz="2000" b="1" dirty="0">
                <a:latin typeface="Arial" charset="0"/>
              </a:rPr>
              <a:t> </a:t>
            </a:r>
            <a:r>
              <a:rPr lang="en-AU" sz="2000" b="1" dirty="0" err="1">
                <a:latin typeface="Arial" charset="0"/>
              </a:rPr>
              <a:t>се</a:t>
            </a:r>
            <a:r>
              <a:rPr lang="en-AU" sz="2000" b="1" dirty="0">
                <a:latin typeface="Arial" charset="0"/>
              </a:rPr>
              <a:t> </a:t>
            </a:r>
            <a:r>
              <a:rPr lang="en-AU" sz="2000" b="1" dirty="0" err="1">
                <a:latin typeface="Arial" charset="0"/>
              </a:rPr>
              <a:t>не</a:t>
            </a:r>
            <a:r>
              <a:rPr lang="en-AU" sz="2000" b="1" dirty="0">
                <a:latin typeface="Arial" charset="0"/>
              </a:rPr>
              <a:t> </a:t>
            </a:r>
            <a:r>
              <a:rPr lang="en-AU" sz="2000" b="1" dirty="0" err="1">
                <a:latin typeface="Arial" charset="0"/>
              </a:rPr>
              <a:t>искористи</a:t>
            </a:r>
            <a:r>
              <a:rPr lang="en-AU" sz="2000" b="1" dirty="0">
                <a:latin typeface="Arial" charset="0"/>
              </a:rPr>
              <a:t> </a:t>
            </a:r>
            <a:r>
              <a:rPr lang="en-AU" sz="2000" b="1" dirty="0" err="1">
                <a:latin typeface="Arial" charset="0"/>
              </a:rPr>
              <a:t>за</a:t>
            </a:r>
            <a:r>
              <a:rPr lang="en-AU" sz="2000" b="1" dirty="0">
                <a:latin typeface="Arial" charset="0"/>
              </a:rPr>
              <a:t> </a:t>
            </a:r>
            <a:r>
              <a:rPr lang="en-AU" sz="2000" b="1" dirty="0" err="1">
                <a:latin typeface="Arial" charset="0"/>
              </a:rPr>
              <a:t>метаболи</a:t>
            </a:r>
            <a:r>
              <a:rPr lang="sr-Cyrl-CS" sz="2000" b="1" dirty="0">
                <a:latin typeface="Arial" charset="0"/>
              </a:rPr>
              <a:t>ч</a:t>
            </a:r>
            <a:r>
              <a:rPr lang="en-AU" sz="2000" b="1" dirty="0" err="1">
                <a:latin typeface="Arial" charset="0"/>
              </a:rPr>
              <a:t>ке</a:t>
            </a:r>
            <a:r>
              <a:rPr lang="en-AU" sz="2000" b="1" dirty="0">
                <a:latin typeface="Arial" charset="0"/>
              </a:rPr>
              <a:t> </a:t>
            </a:r>
            <a:r>
              <a:rPr lang="en-AU" sz="2000" b="1" dirty="0" err="1">
                <a:latin typeface="Arial" charset="0"/>
              </a:rPr>
              <a:t>потребе</a:t>
            </a:r>
            <a:r>
              <a:rPr lang="en-AU" sz="2000" b="1" dirty="0">
                <a:latin typeface="Arial" charset="0"/>
              </a:rPr>
              <a:t> </a:t>
            </a:r>
            <a:r>
              <a:rPr lang="en-AU" sz="2000" b="1" dirty="0" err="1">
                <a:latin typeface="Arial" charset="0"/>
              </a:rPr>
              <a:t>организма</a:t>
            </a:r>
            <a:r>
              <a:rPr lang="en-AU" sz="2000" b="1" dirty="0">
                <a:latin typeface="Arial" charset="0"/>
              </a:rPr>
              <a:t> </a:t>
            </a:r>
            <a:r>
              <a:rPr lang="en-AU" sz="2000" b="1" dirty="0" err="1">
                <a:latin typeface="Arial" charset="0"/>
              </a:rPr>
              <a:t>мора</a:t>
            </a:r>
            <a:r>
              <a:rPr lang="en-AU" sz="2000" b="1" dirty="0">
                <a:latin typeface="Arial" charset="0"/>
              </a:rPr>
              <a:t> </a:t>
            </a:r>
            <a:r>
              <a:rPr lang="en-AU" sz="2000" b="1" dirty="0" err="1">
                <a:latin typeface="Arial" charset="0"/>
              </a:rPr>
              <a:t>се</a:t>
            </a:r>
            <a:r>
              <a:rPr lang="en-AU" sz="2000" b="1" dirty="0">
                <a:latin typeface="Arial" charset="0"/>
              </a:rPr>
              <a:t> </a:t>
            </a:r>
            <a:r>
              <a:rPr lang="en-AU" sz="2000" b="1" dirty="0" err="1">
                <a:latin typeface="Arial" charset="0"/>
              </a:rPr>
              <a:t>елиминисати</a:t>
            </a:r>
            <a:r>
              <a:rPr lang="en-AU" sz="2000" dirty="0">
                <a:latin typeface="Arial" charset="0"/>
              </a:rPr>
              <a:t> </a:t>
            </a:r>
            <a:endParaRPr lang="en-AU" sz="2000" b="1" dirty="0">
              <a:latin typeface="Arial" charset="0"/>
            </a:endParaRPr>
          </a:p>
          <a:p>
            <a:pPr>
              <a:defRPr/>
            </a:pPr>
            <a:r>
              <a:rPr lang="en-AU" sz="2000" b="1" dirty="0" err="1">
                <a:latin typeface="Arial" charset="0"/>
              </a:rPr>
              <a:t>из</a:t>
            </a:r>
            <a:r>
              <a:rPr lang="en-AU" sz="2000" b="1" dirty="0">
                <a:latin typeface="Arial" charset="0"/>
              </a:rPr>
              <a:t> </a:t>
            </a:r>
            <a:r>
              <a:rPr lang="en-AU" sz="2000" b="1" dirty="0" err="1">
                <a:latin typeface="Arial" charset="0"/>
              </a:rPr>
              <a:t>организма</a:t>
            </a:r>
            <a:r>
              <a:rPr lang="en-AU" sz="2000" b="1" dirty="0">
                <a:latin typeface="Arial" charset="0"/>
              </a:rPr>
              <a:t> </a:t>
            </a:r>
            <a:r>
              <a:rPr lang="en-AU" sz="2000" b="1" dirty="0" err="1">
                <a:latin typeface="Arial" charset="0"/>
              </a:rPr>
              <a:t>јер</a:t>
            </a:r>
            <a:r>
              <a:rPr lang="en-AU" sz="2000" b="1" dirty="0">
                <a:latin typeface="Arial" charset="0"/>
              </a:rPr>
              <a:t> </a:t>
            </a:r>
            <a:r>
              <a:rPr lang="en-AU" sz="2000" b="1" dirty="0" err="1">
                <a:latin typeface="Arial" charset="0"/>
              </a:rPr>
              <a:t>је</a:t>
            </a:r>
            <a:r>
              <a:rPr lang="en-AU" sz="2000" b="1" dirty="0">
                <a:latin typeface="Arial" charset="0"/>
              </a:rPr>
              <a:t> </a:t>
            </a:r>
            <a:r>
              <a:rPr lang="en-AU" sz="2000" b="1" u="sng" dirty="0">
                <a:latin typeface="Arial" charset="0"/>
              </a:rPr>
              <a:t>АМОНИЈАК </a:t>
            </a:r>
            <a:r>
              <a:rPr lang="en-AU" sz="2000" b="1" u="sng" dirty="0" err="1">
                <a:latin typeface="Arial" charset="0"/>
              </a:rPr>
              <a:t>врло</a:t>
            </a:r>
            <a:r>
              <a:rPr lang="en-AU" sz="2000" b="1" u="sng" dirty="0">
                <a:latin typeface="Arial" charset="0"/>
              </a:rPr>
              <a:t> </a:t>
            </a:r>
            <a:r>
              <a:rPr lang="en-AU" sz="2000" b="1" u="sng" dirty="0" err="1">
                <a:latin typeface="Arial" charset="0"/>
              </a:rPr>
              <a:t>реактиван</a:t>
            </a:r>
            <a:r>
              <a:rPr lang="en-AU" sz="2000" b="1" u="sng" dirty="0">
                <a:latin typeface="Arial" charset="0"/>
              </a:rPr>
              <a:t> и </a:t>
            </a:r>
            <a:r>
              <a:rPr lang="en-AU" sz="2000" b="1" u="sng" dirty="0" err="1">
                <a:latin typeface="Arial" charset="0"/>
              </a:rPr>
              <a:t>токси</a:t>
            </a:r>
            <a:r>
              <a:rPr lang="sr-Cyrl-CS" sz="2000" b="1" u="sng" dirty="0">
                <a:latin typeface="Arial" charset="0"/>
              </a:rPr>
              <a:t>ч</a:t>
            </a:r>
            <a:r>
              <a:rPr lang="en-AU" sz="2000" b="1" u="sng" dirty="0" err="1">
                <a:latin typeface="Arial" charset="0"/>
              </a:rPr>
              <a:t>ан</a:t>
            </a:r>
            <a:r>
              <a:rPr lang="en-AU" sz="2000" b="1" u="sng" dirty="0">
                <a:latin typeface="Arial" charset="0"/>
              </a:rPr>
              <a:t> </a:t>
            </a:r>
            <a:r>
              <a:rPr lang="en-AU" sz="2000" b="1" u="sng" dirty="0" err="1">
                <a:latin typeface="Arial" charset="0"/>
              </a:rPr>
              <a:t>молекул</a:t>
            </a:r>
            <a:r>
              <a:rPr lang="en-AU" sz="2000" b="1" u="sng" dirty="0">
                <a:latin typeface="Arial" charset="0"/>
              </a:rPr>
              <a:t> !!!!</a:t>
            </a:r>
          </a:p>
          <a:p>
            <a:pPr>
              <a:defRPr/>
            </a:pPr>
            <a:endParaRPr lang="en-AU" sz="2000" b="1" u="sng" dirty="0">
              <a:effectLst>
                <a:outerShdw blurRad="38100" dist="38100" dir="2700000" algn="tl">
                  <a:srgbClr val="000000"/>
                </a:outerShdw>
              </a:effectLst>
              <a:latin typeface="Arial" charset="0"/>
            </a:endParaRPr>
          </a:p>
          <a:p>
            <a:pPr>
              <a:defRPr/>
            </a:pPr>
            <a:endParaRPr lang="en-AU" sz="2000" b="1" u="sng" dirty="0">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108751058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4" name="Rectangle 4"/>
          <p:cNvSpPr>
            <a:spLocks noChangeArrowheads="1"/>
          </p:cNvSpPr>
          <p:nvPr/>
        </p:nvSpPr>
        <p:spPr bwMode="auto">
          <a:xfrm>
            <a:off x="179388" y="620713"/>
            <a:ext cx="882015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en-AU" sz="2400" dirty="0">
                <a:latin typeface="Arial" charset="0"/>
              </a:rPr>
              <a:t>УКЛАЊАЊЕ АЗОТА (АМОНИЈАКА ИЗ ОРГАНИЗМА)</a:t>
            </a:r>
          </a:p>
          <a:p>
            <a:pPr>
              <a:spcBef>
                <a:spcPct val="50000"/>
              </a:spcBef>
              <a:defRPr/>
            </a:pPr>
            <a:endParaRPr lang="en-AU" sz="2400" b="1" dirty="0">
              <a:solidFill>
                <a:srgbClr val="FFFF00"/>
              </a:solidFill>
              <a:effectLst>
                <a:outerShdw blurRad="38100" dist="38100" dir="2700000" algn="tl">
                  <a:srgbClr val="000000"/>
                </a:outerShdw>
              </a:effectLst>
              <a:latin typeface="Arial" charset="0"/>
            </a:endParaRPr>
          </a:p>
        </p:txBody>
      </p:sp>
      <p:sp>
        <p:nvSpPr>
          <p:cNvPr id="97288" name="Rectangle 8"/>
          <p:cNvSpPr>
            <a:spLocks noChangeArrowheads="1"/>
          </p:cNvSpPr>
          <p:nvPr/>
        </p:nvSpPr>
        <p:spPr bwMode="auto">
          <a:xfrm>
            <a:off x="539552" y="1772816"/>
            <a:ext cx="7560840"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defRPr/>
            </a:pPr>
            <a:r>
              <a:rPr lang="en-AU" sz="2400" dirty="0" err="1">
                <a:latin typeface="Arial" charset="0"/>
              </a:rPr>
              <a:t>Азот</a:t>
            </a:r>
            <a:r>
              <a:rPr lang="en-AU" sz="2400" dirty="0">
                <a:latin typeface="Arial" charset="0"/>
              </a:rPr>
              <a:t> </a:t>
            </a:r>
            <a:r>
              <a:rPr lang="en-AU" sz="2400" dirty="0" err="1">
                <a:latin typeface="Arial" charset="0"/>
              </a:rPr>
              <a:t>из</a:t>
            </a:r>
            <a:r>
              <a:rPr lang="en-AU" sz="2400" dirty="0">
                <a:latin typeface="Arial" charset="0"/>
              </a:rPr>
              <a:t> </a:t>
            </a:r>
            <a:r>
              <a:rPr lang="en-AU" sz="2400" dirty="0" err="1">
                <a:latin typeface="Arial" charset="0"/>
              </a:rPr>
              <a:t>амино</a:t>
            </a:r>
            <a:r>
              <a:rPr lang="en-AU" sz="2400" dirty="0">
                <a:latin typeface="Arial" charset="0"/>
              </a:rPr>
              <a:t> </a:t>
            </a:r>
            <a:r>
              <a:rPr lang="en-AU" sz="2400" dirty="0" err="1">
                <a:latin typeface="Arial" charset="0"/>
              </a:rPr>
              <a:t>киселина</a:t>
            </a:r>
            <a:r>
              <a:rPr lang="en-AU" sz="2400" dirty="0">
                <a:latin typeface="Arial" charset="0"/>
              </a:rPr>
              <a:t> </a:t>
            </a:r>
            <a:r>
              <a:rPr lang="en-AU" sz="2400" dirty="0" err="1">
                <a:latin typeface="Arial" charset="0"/>
              </a:rPr>
              <a:t>мо</a:t>
            </a:r>
            <a:r>
              <a:rPr lang="sr-Cyrl-CS" sz="2400" dirty="0">
                <a:latin typeface="Arial" charset="0"/>
              </a:rPr>
              <a:t>ж</a:t>
            </a:r>
            <a:r>
              <a:rPr lang="en-AU" sz="2400" dirty="0">
                <a:latin typeface="Arial" charset="0"/>
              </a:rPr>
              <a:t>е </a:t>
            </a:r>
            <a:r>
              <a:rPr lang="sr-Cyrl-CS" sz="2400" dirty="0">
                <a:latin typeface="Arial" charset="0"/>
              </a:rPr>
              <a:t>се </a:t>
            </a:r>
            <a:r>
              <a:rPr lang="en-AU" sz="2400" dirty="0" err="1">
                <a:latin typeface="Arial" charset="0"/>
              </a:rPr>
              <a:t>елиминисати</a:t>
            </a:r>
            <a:r>
              <a:rPr lang="en-AU" sz="2400" dirty="0">
                <a:latin typeface="Arial" charset="0"/>
              </a:rPr>
              <a:t> </a:t>
            </a:r>
            <a:r>
              <a:rPr lang="en-AU" sz="2400" dirty="0" err="1">
                <a:latin typeface="Arial" charset="0"/>
              </a:rPr>
              <a:t>из</a:t>
            </a:r>
            <a:r>
              <a:rPr lang="en-AU" sz="2400" dirty="0">
                <a:latin typeface="Arial" charset="0"/>
              </a:rPr>
              <a:t> </a:t>
            </a:r>
            <a:r>
              <a:rPr lang="en-AU" sz="2400" dirty="0" err="1">
                <a:latin typeface="Arial" charset="0"/>
              </a:rPr>
              <a:t>организма</a:t>
            </a:r>
            <a:r>
              <a:rPr lang="en-AU" sz="2400" dirty="0">
                <a:latin typeface="Arial" charset="0"/>
              </a:rPr>
              <a:t> у </a:t>
            </a:r>
            <a:r>
              <a:rPr lang="en-AU" sz="2400" dirty="0" err="1">
                <a:latin typeface="Arial" charset="0"/>
              </a:rPr>
              <a:t>облику</a:t>
            </a:r>
            <a:r>
              <a:rPr lang="en-AU" sz="2400" dirty="0">
                <a:latin typeface="Arial" charset="0"/>
              </a:rPr>
              <a:t>  </a:t>
            </a:r>
            <a:r>
              <a:rPr lang="en-AU" sz="2400" dirty="0" err="1">
                <a:latin typeface="Arial" charset="0"/>
              </a:rPr>
              <a:t>једињена</a:t>
            </a:r>
            <a:r>
              <a:rPr lang="en-AU" sz="2400" dirty="0">
                <a:latin typeface="Arial" charset="0"/>
              </a:rPr>
              <a:t>:</a:t>
            </a:r>
          </a:p>
          <a:p>
            <a:pPr>
              <a:defRPr/>
            </a:pPr>
            <a:endParaRPr lang="en-AU" sz="2400" dirty="0">
              <a:effectLst>
                <a:outerShdw blurRad="38100" dist="38100" dir="2700000" algn="tl">
                  <a:srgbClr val="000000"/>
                </a:outerShdw>
              </a:effectLst>
              <a:latin typeface="Arial" charset="0"/>
            </a:endParaRPr>
          </a:p>
          <a:p>
            <a:pPr lvl="2">
              <a:buFontTx/>
              <a:buChar char="•"/>
              <a:defRPr/>
            </a:pPr>
            <a:r>
              <a:rPr lang="en-AU" sz="2400" dirty="0" err="1">
                <a:latin typeface="Arial" charset="0"/>
              </a:rPr>
              <a:t>Амонија</a:t>
            </a:r>
            <a:r>
              <a:rPr lang="sr-Latn-CS" sz="2400" dirty="0">
                <a:latin typeface="Arial" charset="0"/>
              </a:rPr>
              <a:t>чног јона</a:t>
            </a:r>
            <a:endParaRPr lang="en-AU" sz="2400" dirty="0">
              <a:latin typeface="Arial" charset="0"/>
            </a:endParaRPr>
          </a:p>
          <a:p>
            <a:pPr lvl="2">
              <a:buFontTx/>
              <a:buChar char="•"/>
              <a:defRPr/>
            </a:pPr>
            <a:r>
              <a:rPr lang="en-AU" sz="2400" dirty="0" err="1">
                <a:latin typeface="Arial" charset="0"/>
              </a:rPr>
              <a:t>Мокра</a:t>
            </a:r>
            <a:r>
              <a:rPr lang="sr-Latn-CS" sz="2400" dirty="0">
                <a:latin typeface="Arial" charset="0"/>
              </a:rPr>
              <a:t>ћ</a:t>
            </a:r>
            <a:r>
              <a:rPr lang="en-AU" sz="2400" dirty="0" err="1">
                <a:latin typeface="Arial" charset="0"/>
              </a:rPr>
              <a:t>не</a:t>
            </a:r>
            <a:r>
              <a:rPr lang="en-AU" sz="2400" dirty="0">
                <a:latin typeface="Arial" charset="0"/>
              </a:rPr>
              <a:t> </a:t>
            </a:r>
            <a:r>
              <a:rPr lang="en-AU" sz="2400" dirty="0" err="1">
                <a:latin typeface="Arial" charset="0"/>
              </a:rPr>
              <a:t>киселине</a:t>
            </a:r>
            <a:endParaRPr lang="en-AU" sz="2400" dirty="0">
              <a:latin typeface="Arial" charset="0"/>
            </a:endParaRPr>
          </a:p>
          <a:p>
            <a:pPr lvl="2">
              <a:buFontTx/>
              <a:buChar char="•"/>
              <a:defRPr/>
            </a:pPr>
            <a:r>
              <a:rPr lang="en-AU" sz="2400" dirty="0" err="1">
                <a:latin typeface="Arial" charset="0"/>
              </a:rPr>
              <a:t>Уреје</a:t>
            </a:r>
            <a:endParaRPr lang="sr-Latn-CS" sz="2400" dirty="0">
              <a:latin typeface="Arial" charset="0"/>
            </a:endParaRPr>
          </a:p>
          <a:p>
            <a:pPr lvl="2">
              <a:buFontTx/>
              <a:buChar char="•"/>
              <a:defRPr/>
            </a:pPr>
            <a:r>
              <a:rPr lang="sr-Latn-CS" sz="2400" dirty="0">
                <a:latin typeface="Arial" charset="0"/>
              </a:rPr>
              <a:t>Креатинин</a:t>
            </a:r>
            <a:r>
              <a:rPr lang="sr-Cyrl-CS" sz="2400" dirty="0">
                <a:latin typeface="Arial" charset="0"/>
              </a:rPr>
              <a:t>а</a:t>
            </a:r>
            <a:endParaRPr lang="en-US" sz="2400" dirty="0">
              <a:latin typeface="Arial" charset="0"/>
            </a:endParaRPr>
          </a:p>
        </p:txBody>
      </p:sp>
    </p:spTree>
    <p:extLst>
      <p:ext uri="{BB962C8B-B14F-4D97-AF65-F5344CB8AC3E}">
        <p14:creationId xmlns:p14="http://schemas.microsoft.com/office/powerpoint/2010/main" val="18666650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Text Box 3"/>
          <p:cNvSpPr txBox="1">
            <a:spLocks noChangeArrowheads="1"/>
          </p:cNvSpPr>
          <p:nvPr/>
        </p:nvSpPr>
        <p:spPr bwMode="auto">
          <a:xfrm>
            <a:off x="2916238" y="476250"/>
            <a:ext cx="3239938"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defRPr/>
            </a:pPr>
            <a:r>
              <a:rPr lang="en-AU" sz="2000" b="1" dirty="0" smtClean="0">
                <a:latin typeface="Arial" charset="0"/>
              </a:rPr>
              <a:t>УРЕ</a:t>
            </a:r>
            <a:r>
              <a:rPr lang="sr-Cyrl-RS" sz="2000" b="1" dirty="0" smtClean="0">
                <a:latin typeface="Arial" charset="0"/>
              </a:rPr>
              <a:t>А</a:t>
            </a:r>
            <a:r>
              <a:rPr lang="en-AU" sz="2400" dirty="0" smtClean="0">
                <a:latin typeface="Comic Sans MS" pitchFamily="66" charset="0"/>
              </a:rPr>
              <a:t> </a:t>
            </a:r>
            <a:endParaRPr lang="en-AU" sz="2400" dirty="0">
              <a:latin typeface="Comic Sans MS" pitchFamily="66" charset="0"/>
            </a:endParaRPr>
          </a:p>
          <a:p>
            <a:pPr>
              <a:defRPr/>
            </a:pPr>
            <a:endParaRPr lang="en-US" sz="2400" dirty="0">
              <a:solidFill>
                <a:srgbClr val="FFFF00"/>
              </a:solidFill>
              <a:effectLst>
                <a:outerShdw blurRad="38100" dist="38100" dir="2700000" algn="tl">
                  <a:srgbClr val="000000"/>
                </a:outerShdw>
              </a:effectLst>
              <a:latin typeface="Comic Sans MS" pitchFamily="66" charset="0"/>
            </a:endParaRPr>
          </a:p>
        </p:txBody>
      </p:sp>
      <p:sp>
        <p:nvSpPr>
          <p:cNvPr id="32773" name="Text Box 5"/>
          <p:cNvSpPr txBox="1">
            <a:spLocks noChangeArrowheads="1"/>
          </p:cNvSpPr>
          <p:nvPr/>
        </p:nvSpPr>
        <p:spPr bwMode="auto">
          <a:xfrm>
            <a:off x="323850" y="1196975"/>
            <a:ext cx="8700010"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AU" sz="2000" dirty="0" err="1">
                <a:latin typeface="Arial" charset="0"/>
              </a:rPr>
              <a:t>Амонијак</a:t>
            </a:r>
            <a:r>
              <a:rPr lang="en-AU" sz="2000" dirty="0">
                <a:latin typeface="Arial" charset="0"/>
              </a:rPr>
              <a:t> </a:t>
            </a:r>
            <a:r>
              <a:rPr lang="en-AU" sz="2000" dirty="0" err="1">
                <a:latin typeface="Arial" charset="0"/>
              </a:rPr>
              <a:t>се</a:t>
            </a:r>
            <a:r>
              <a:rPr lang="en-AU" sz="2000" dirty="0">
                <a:latin typeface="Arial" charset="0"/>
              </a:rPr>
              <a:t> </a:t>
            </a:r>
            <a:r>
              <a:rPr lang="en-AU" sz="2000" dirty="0" err="1">
                <a:latin typeface="Arial" charset="0"/>
              </a:rPr>
              <a:t>елиминише</a:t>
            </a:r>
            <a:r>
              <a:rPr lang="en-AU" sz="2000" dirty="0">
                <a:latin typeface="Arial" charset="0"/>
              </a:rPr>
              <a:t> </a:t>
            </a:r>
            <a:r>
              <a:rPr lang="en-AU" sz="2000" dirty="0" err="1">
                <a:latin typeface="Arial" charset="0"/>
              </a:rPr>
              <a:t>из</a:t>
            </a:r>
            <a:r>
              <a:rPr lang="en-AU" sz="2000" dirty="0">
                <a:latin typeface="Arial" charset="0"/>
              </a:rPr>
              <a:t> </a:t>
            </a:r>
            <a:r>
              <a:rPr lang="en-AU" sz="2000" dirty="0" err="1">
                <a:latin typeface="Arial" charset="0"/>
              </a:rPr>
              <a:t>организма</a:t>
            </a:r>
            <a:r>
              <a:rPr lang="en-AU" sz="2000" dirty="0">
                <a:latin typeface="Arial" charset="0"/>
              </a:rPr>
              <a:t> у </a:t>
            </a:r>
            <a:r>
              <a:rPr lang="en-AU" sz="2000" dirty="0" err="1">
                <a:latin typeface="Arial" charset="0"/>
              </a:rPr>
              <a:t>виду</a:t>
            </a:r>
            <a:r>
              <a:rPr lang="en-AU" sz="2000" dirty="0">
                <a:latin typeface="Arial" charset="0"/>
              </a:rPr>
              <a:t>:</a:t>
            </a:r>
          </a:p>
          <a:p>
            <a:pPr>
              <a:buFontTx/>
              <a:buChar char="•"/>
              <a:defRPr/>
            </a:pPr>
            <a:r>
              <a:rPr lang="sr-Cyrl-CS" sz="2000" b="1" dirty="0">
                <a:latin typeface="Arial" charset="0"/>
              </a:rPr>
              <a:t> </a:t>
            </a:r>
            <a:r>
              <a:rPr lang="en-AU" sz="2000" b="1" dirty="0" err="1">
                <a:latin typeface="Arial" charset="0"/>
              </a:rPr>
              <a:t>амонијака</a:t>
            </a:r>
            <a:r>
              <a:rPr lang="en-AU" sz="2000" dirty="0">
                <a:latin typeface="Arial" charset="0"/>
              </a:rPr>
              <a:t>  </a:t>
            </a:r>
            <a:r>
              <a:rPr lang="en-AU" sz="2000" dirty="0" err="1">
                <a:latin typeface="Arial" charset="0"/>
              </a:rPr>
              <a:t>или</a:t>
            </a:r>
            <a:r>
              <a:rPr lang="en-AU" sz="2000" dirty="0">
                <a:latin typeface="Arial" charset="0"/>
              </a:rPr>
              <a:t> </a:t>
            </a:r>
            <a:r>
              <a:rPr lang="en-AU" sz="2000" b="1" dirty="0" err="1">
                <a:latin typeface="Arial" charset="0"/>
              </a:rPr>
              <a:t>амонију</a:t>
            </a:r>
            <a:r>
              <a:rPr lang="sr-Latn-CS" sz="2000" b="1" dirty="0">
                <a:latin typeface="Arial" charset="0"/>
              </a:rPr>
              <a:t>м</a:t>
            </a:r>
            <a:r>
              <a:rPr lang="en-AU" sz="2000" b="1" dirty="0" err="1">
                <a:latin typeface="Arial" charset="0"/>
              </a:rPr>
              <a:t>ових</a:t>
            </a:r>
            <a:r>
              <a:rPr lang="en-AU" sz="2000" b="1" dirty="0">
                <a:latin typeface="Arial" charset="0"/>
              </a:rPr>
              <a:t> </a:t>
            </a:r>
            <a:r>
              <a:rPr lang="en-AU" sz="2000" b="1" dirty="0" err="1">
                <a:latin typeface="Arial" charset="0"/>
              </a:rPr>
              <a:t>соли</a:t>
            </a:r>
            <a:r>
              <a:rPr lang="en-AU" sz="2000" dirty="0">
                <a:latin typeface="Arial" charset="0"/>
              </a:rPr>
              <a:t> </a:t>
            </a:r>
            <a:r>
              <a:rPr lang="en-AU" sz="2000" dirty="0" err="1">
                <a:latin typeface="Arial" charset="0"/>
              </a:rPr>
              <a:t>код</a:t>
            </a:r>
            <a:r>
              <a:rPr lang="en-AU" sz="2000" dirty="0">
                <a:latin typeface="Arial" charset="0"/>
              </a:rPr>
              <a:t> </a:t>
            </a:r>
            <a:r>
              <a:rPr lang="en-AU" sz="2000" b="1" i="1" dirty="0" err="1">
                <a:latin typeface="Arial" charset="0"/>
              </a:rPr>
              <a:t>амониотелних</a:t>
            </a:r>
            <a:r>
              <a:rPr lang="en-AU" sz="2000" b="1" i="1" dirty="0">
                <a:latin typeface="Arial" charset="0"/>
              </a:rPr>
              <a:t> </a:t>
            </a:r>
            <a:r>
              <a:rPr lang="en-AU" sz="2000" dirty="0" err="1">
                <a:latin typeface="Arial" charset="0"/>
              </a:rPr>
              <a:t>организама</a:t>
            </a:r>
            <a:endParaRPr lang="sr-Cyrl-CS" sz="2000" dirty="0">
              <a:latin typeface="Arial" charset="0"/>
            </a:endParaRPr>
          </a:p>
          <a:p>
            <a:pPr>
              <a:defRPr/>
            </a:pPr>
            <a:r>
              <a:rPr lang="sr-Cyrl-CS" sz="2000" dirty="0">
                <a:latin typeface="Arial" charset="0"/>
              </a:rPr>
              <a:t> </a:t>
            </a:r>
            <a:r>
              <a:rPr lang="en-AU" sz="2000" dirty="0">
                <a:latin typeface="Arial" charset="0"/>
              </a:rPr>
              <a:t>(</a:t>
            </a:r>
            <a:r>
              <a:rPr lang="en-AU" sz="2000" dirty="0" err="1">
                <a:latin typeface="Arial" charset="0"/>
              </a:rPr>
              <a:t>пијавице</a:t>
            </a:r>
            <a:r>
              <a:rPr lang="en-AU" sz="2000" dirty="0">
                <a:latin typeface="Arial" charset="0"/>
              </a:rPr>
              <a:t>, </a:t>
            </a:r>
            <a:r>
              <a:rPr lang="en-AU" sz="2000" dirty="0" err="1">
                <a:latin typeface="Arial" charset="0"/>
              </a:rPr>
              <a:t>речни</a:t>
            </a:r>
            <a:r>
              <a:rPr lang="en-AU" sz="2000" dirty="0">
                <a:latin typeface="Arial" charset="0"/>
              </a:rPr>
              <a:t> </a:t>
            </a:r>
            <a:r>
              <a:rPr lang="en-AU" sz="2000" dirty="0" err="1">
                <a:latin typeface="Arial" charset="0"/>
              </a:rPr>
              <a:t>ракови</a:t>
            </a:r>
            <a:r>
              <a:rPr lang="en-AU" sz="2000" dirty="0">
                <a:latin typeface="Arial" charset="0"/>
              </a:rPr>
              <a:t>, </a:t>
            </a:r>
            <a:r>
              <a:rPr lang="en-AU" sz="2000" dirty="0" err="1">
                <a:latin typeface="Arial" charset="0"/>
              </a:rPr>
              <a:t>рибе</a:t>
            </a:r>
            <a:r>
              <a:rPr lang="en-AU" sz="2000" dirty="0">
                <a:latin typeface="Arial" charset="0"/>
              </a:rPr>
              <a:t>)</a:t>
            </a:r>
            <a:r>
              <a:rPr lang="en-AU" dirty="0"/>
              <a:t> </a:t>
            </a:r>
            <a:endParaRPr lang="en-AU" sz="2000" dirty="0">
              <a:latin typeface="Arial" charset="0"/>
            </a:endParaRPr>
          </a:p>
          <a:p>
            <a:pPr>
              <a:buFontTx/>
              <a:buChar char="•"/>
              <a:defRPr/>
            </a:pPr>
            <a:r>
              <a:rPr lang="en-AU" sz="2000" b="1" dirty="0">
                <a:latin typeface="Arial" charset="0"/>
              </a:rPr>
              <a:t> </a:t>
            </a:r>
            <a:r>
              <a:rPr lang="en-AU" sz="2000" b="1" dirty="0" err="1">
                <a:latin typeface="Arial" charset="0"/>
              </a:rPr>
              <a:t>мокраћне</a:t>
            </a:r>
            <a:r>
              <a:rPr lang="en-AU" sz="2000" b="1" dirty="0">
                <a:latin typeface="Arial" charset="0"/>
              </a:rPr>
              <a:t> </a:t>
            </a:r>
            <a:r>
              <a:rPr lang="en-AU" sz="2000" b="1" dirty="0" err="1">
                <a:latin typeface="Arial" charset="0"/>
              </a:rPr>
              <a:t>киселине</a:t>
            </a:r>
            <a:r>
              <a:rPr lang="en-AU" sz="2000" b="1" dirty="0">
                <a:latin typeface="Arial" charset="0"/>
              </a:rPr>
              <a:t> </a:t>
            </a:r>
            <a:r>
              <a:rPr lang="en-AU" sz="2000" dirty="0" err="1">
                <a:latin typeface="Arial" charset="0"/>
              </a:rPr>
              <a:t>код</a:t>
            </a:r>
            <a:r>
              <a:rPr lang="en-AU" sz="2000" dirty="0">
                <a:latin typeface="Arial" charset="0"/>
              </a:rPr>
              <a:t> </a:t>
            </a:r>
            <a:r>
              <a:rPr lang="en-AU" sz="2000" b="1" i="1" dirty="0" err="1">
                <a:latin typeface="Arial" charset="0"/>
              </a:rPr>
              <a:t>урикотеличних</a:t>
            </a:r>
            <a:r>
              <a:rPr lang="en-AU" sz="2000" b="1" i="1" dirty="0">
                <a:latin typeface="Arial" charset="0"/>
              </a:rPr>
              <a:t> </a:t>
            </a:r>
            <a:r>
              <a:rPr lang="en-AU" sz="2000" b="1" dirty="0" err="1">
                <a:latin typeface="Arial" charset="0"/>
              </a:rPr>
              <a:t>организама</a:t>
            </a:r>
            <a:r>
              <a:rPr lang="en-AU" sz="2000" b="1" dirty="0">
                <a:latin typeface="Arial" charset="0"/>
              </a:rPr>
              <a:t> (</a:t>
            </a:r>
            <a:r>
              <a:rPr lang="en-AU" sz="2000" b="1" dirty="0" err="1">
                <a:latin typeface="Arial" charset="0"/>
              </a:rPr>
              <a:t>птице</a:t>
            </a:r>
            <a:r>
              <a:rPr lang="en-AU" sz="2000" dirty="0">
                <a:latin typeface="Arial" charset="0"/>
              </a:rPr>
              <a:t>)</a:t>
            </a:r>
          </a:p>
          <a:p>
            <a:pPr>
              <a:buFontTx/>
              <a:buChar char="•"/>
              <a:defRPr/>
            </a:pPr>
            <a:r>
              <a:rPr lang="en-AU" sz="2000" dirty="0">
                <a:latin typeface="Arial" charset="0"/>
              </a:rPr>
              <a:t> </a:t>
            </a:r>
            <a:r>
              <a:rPr lang="en-AU" sz="2000" b="1" dirty="0" err="1">
                <a:latin typeface="Arial" charset="0"/>
              </a:rPr>
              <a:t>урее</a:t>
            </a:r>
            <a:r>
              <a:rPr lang="en-AU" sz="2000" dirty="0">
                <a:latin typeface="Arial" charset="0"/>
              </a:rPr>
              <a:t> </a:t>
            </a:r>
            <a:r>
              <a:rPr lang="en-AU" sz="2000" dirty="0" err="1">
                <a:latin typeface="Arial" charset="0"/>
              </a:rPr>
              <a:t>код</a:t>
            </a:r>
            <a:r>
              <a:rPr lang="en-AU" sz="2000" dirty="0">
                <a:latin typeface="Arial" charset="0"/>
              </a:rPr>
              <a:t> </a:t>
            </a:r>
            <a:r>
              <a:rPr lang="en-AU" sz="2000" b="1" i="1" dirty="0" err="1">
                <a:latin typeface="Arial" charset="0"/>
              </a:rPr>
              <a:t>уреотеличних</a:t>
            </a:r>
            <a:r>
              <a:rPr lang="en-AU" sz="2000" b="1" i="1" dirty="0">
                <a:latin typeface="Arial" charset="0"/>
              </a:rPr>
              <a:t> </a:t>
            </a:r>
            <a:r>
              <a:rPr lang="en-AU" sz="2000" b="1" dirty="0" err="1">
                <a:latin typeface="Arial" charset="0"/>
              </a:rPr>
              <a:t>организма</a:t>
            </a:r>
            <a:r>
              <a:rPr lang="en-AU" sz="2000" b="1" dirty="0">
                <a:latin typeface="Arial" charset="0"/>
              </a:rPr>
              <a:t> (</a:t>
            </a:r>
            <a:r>
              <a:rPr lang="en-AU" sz="2000" b="1" dirty="0" err="1">
                <a:latin typeface="Arial" charset="0"/>
              </a:rPr>
              <a:t>сисари</a:t>
            </a:r>
            <a:r>
              <a:rPr lang="en-AU" sz="2000" b="1" dirty="0">
                <a:latin typeface="Arial" charset="0"/>
              </a:rPr>
              <a:t>)</a:t>
            </a:r>
            <a:r>
              <a:rPr lang="en-AU" sz="2000" dirty="0">
                <a:latin typeface="Arial" charset="0"/>
              </a:rPr>
              <a:t> </a:t>
            </a:r>
            <a:endParaRPr lang="sr-Cyrl-RS" sz="2000" dirty="0" smtClean="0">
              <a:latin typeface="Arial" charset="0"/>
            </a:endParaRPr>
          </a:p>
          <a:p>
            <a:pPr>
              <a:buFontTx/>
              <a:buChar char="•"/>
              <a:defRPr/>
            </a:pPr>
            <a:r>
              <a:rPr lang="en-AU" sz="2000" b="1" dirty="0" err="1">
                <a:latin typeface="Arial" charset="0"/>
              </a:rPr>
              <a:t>Синтеза</a:t>
            </a:r>
            <a:r>
              <a:rPr lang="en-AU" sz="2000" b="1" dirty="0">
                <a:latin typeface="Arial" charset="0"/>
              </a:rPr>
              <a:t> </a:t>
            </a:r>
            <a:r>
              <a:rPr lang="en-AU" sz="2000" b="1" dirty="0" err="1">
                <a:latin typeface="Arial" charset="0"/>
              </a:rPr>
              <a:t>урее</a:t>
            </a:r>
            <a:r>
              <a:rPr lang="en-AU" sz="2000" b="1" dirty="0">
                <a:latin typeface="Arial" charset="0"/>
              </a:rPr>
              <a:t> </a:t>
            </a:r>
            <a:r>
              <a:rPr lang="en-AU" sz="2000" b="1" dirty="0" err="1">
                <a:latin typeface="Arial" charset="0"/>
              </a:rPr>
              <a:t>је</a:t>
            </a:r>
            <a:r>
              <a:rPr lang="en-AU" sz="2000" b="1" dirty="0">
                <a:latin typeface="Arial" charset="0"/>
              </a:rPr>
              <a:t> ИРЕВЕРЗИБИЛНИ </a:t>
            </a:r>
            <a:r>
              <a:rPr lang="en-AU" sz="2000" b="1" dirty="0" err="1">
                <a:latin typeface="Arial" charset="0"/>
              </a:rPr>
              <a:t>процес</a:t>
            </a:r>
            <a:r>
              <a:rPr lang="en-AU" sz="2000" dirty="0">
                <a:latin typeface="Arial" charset="0"/>
              </a:rPr>
              <a:t> </a:t>
            </a:r>
            <a:endParaRPr lang="en-US" sz="2000" dirty="0">
              <a:latin typeface="Arial" charset="0"/>
            </a:endParaRPr>
          </a:p>
          <a:p>
            <a:pPr>
              <a:buFontTx/>
              <a:buChar char="•"/>
              <a:defRPr/>
            </a:pPr>
            <a:endParaRPr lang="en-US" sz="2000" dirty="0">
              <a:latin typeface="Arial" charset="0"/>
            </a:endParaRPr>
          </a:p>
        </p:txBody>
      </p:sp>
      <p:sp>
        <p:nvSpPr>
          <p:cNvPr id="32774" name="Text Box 6"/>
          <p:cNvSpPr txBox="1">
            <a:spLocks noChangeArrowheads="1"/>
          </p:cNvSpPr>
          <p:nvPr/>
        </p:nvSpPr>
        <p:spPr bwMode="auto">
          <a:xfrm>
            <a:off x="251520" y="3284984"/>
            <a:ext cx="8496944" cy="34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defRPr/>
            </a:pPr>
            <a:r>
              <a:rPr lang="en-AU" sz="2000" dirty="0" err="1">
                <a:latin typeface="Arial" charset="0"/>
              </a:rPr>
              <a:t>Уреа</a:t>
            </a:r>
            <a:r>
              <a:rPr lang="en-AU" sz="2000" dirty="0">
                <a:latin typeface="Arial" charset="0"/>
              </a:rPr>
              <a:t> </a:t>
            </a:r>
            <a:r>
              <a:rPr lang="en-AU" sz="2000" dirty="0" err="1">
                <a:latin typeface="Arial" charset="0"/>
              </a:rPr>
              <a:t>је</a:t>
            </a:r>
            <a:r>
              <a:rPr lang="en-AU" sz="2000" dirty="0">
                <a:latin typeface="Arial" charset="0"/>
              </a:rPr>
              <a:t> </a:t>
            </a:r>
            <a:r>
              <a:rPr lang="en-AU" sz="2000" dirty="0" err="1">
                <a:latin typeface="Arial" charset="0"/>
              </a:rPr>
              <a:t>нетоксично</a:t>
            </a:r>
            <a:r>
              <a:rPr lang="en-AU" sz="2000" dirty="0">
                <a:latin typeface="Arial" charset="0"/>
              </a:rPr>
              <a:t> </a:t>
            </a:r>
            <a:r>
              <a:rPr lang="en-AU" sz="2000" dirty="0" err="1">
                <a:latin typeface="Arial" charset="0"/>
              </a:rPr>
              <a:t>једињење</a:t>
            </a:r>
            <a:r>
              <a:rPr lang="en-AU" sz="2000" dirty="0">
                <a:latin typeface="Arial" charset="0"/>
              </a:rPr>
              <a:t>, </a:t>
            </a:r>
            <a:r>
              <a:rPr lang="en-AU" sz="2000" dirty="0" err="1">
                <a:latin typeface="Arial" charset="0"/>
              </a:rPr>
              <a:t>добро</a:t>
            </a:r>
            <a:r>
              <a:rPr lang="en-AU" sz="2000" dirty="0">
                <a:latin typeface="Arial" charset="0"/>
              </a:rPr>
              <a:t> </a:t>
            </a:r>
            <a:r>
              <a:rPr lang="en-AU" sz="2000" dirty="0" err="1">
                <a:latin typeface="Arial" charset="0"/>
              </a:rPr>
              <a:t>растворљиво</a:t>
            </a:r>
            <a:r>
              <a:rPr lang="en-AU" sz="2000" dirty="0">
                <a:latin typeface="Arial" charset="0"/>
              </a:rPr>
              <a:t>, </a:t>
            </a:r>
            <a:r>
              <a:rPr lang="en-AU" sz="2000" dirty="0" err="1">
                <a:latin typeface="Arial" charset="0"/>
              </a:rPr>
              <a:t>тако</a:t>
            </a:r>
            <a:r>
              <a:rPr lang="en-AU" sz="2000" dirty="0">
                <a:latin typeface="Arial" charset="0"/>
              </a:rPr>
              <a:t> </a:t>
            </a:r>
            <a:r>
              <a:rPr lang="en-AU" sz="2000" dirty="0" err="1">
                <a:latin typeface="Arial" charset="0"/>
              </a:rPr>
              <a:t>да</a:t>
            </a:r>
            <a:r>
              <a:rPr lang="en-AU" sz="2000" dirty="0">
                <a:latin typeface="Arial" charset="0"/>
              </a:rPr>
              <a:t> </a:t>
            </a:r>
            <a:r>
              <a:rPr lang="en-AU" sz="2000" dirty="0" err="1">
                <a:latin typeface="Arial" charset="0"/>
              </a:rPr>
              <a:t>се</a:t>
            </a:r>
            <a:r>
              <a:rPr lang="en-AU" sz="2000" dirty="0">
                <a:latin typeface="Arial" charset="0"/>
              </a:rPr>
              <a:t> </a:t>
            </a:r>
            <a:r>
              <a:rPr lang="en-AU" sz="2000" dirty="0" err="1">
                <a:latin typeface="Arial" charset="0"/>
              </a:rPr>
              <a:t>лако</a:t>
            </a:r>
            <a:endParaRPr lang="sr-Cyrl-CS" sz="2000" dirty="0">
              <a:latin typeface="Arial" charset="0"/>
            </a:endParaRPr>
          </a:p>
          <a:p>
            <a:pPr>
              <a:defRPr/>
            </a:pPr>
            <a:r>
              <a:rPr lang="en-AU" sz="2000" dirty="0" err="1">
                <a:latin typeface="Arial" charset="0"/>
              </a:rPr>
              <a:t>елиминише</a:t>
            </a:r>
            <a:r>
              <a:rPr lang="en-AU" sz="2000" dirty="0">
                <a:latin typeface="Arial" charset="0"/>
              </a:rPr>
              <a:t> </a:t>
            </a:r>
            <a:r>
              <a:rPr lang="en-AU" sz="2000" dirty="0" err="1">
                <a:latin typeface="Arial" charset="0"/>
              </a:rPr>
              <a:t>путем</a:t>
            </a:r>
            <a:r>
              <a:rPr lang="en-AU" sz="2000" dirty="0">
                <a:latin typeface="Arial" charset="0"/>
              </a:rPr>
              <a:t> </a:t>
            </a:r>
            <a:r>
              <a:rPr lang="en-AU" sz="2000" dirty="0" err="1">
                <a:latin typeface="Arial" charset="0"/>
              </a:rPr>
              <a:t>урина</a:t>
            </a:r>
            <a:r>
              <a:rPr lang="en-AU" sz="2000" dirty="0">
                <a:latin typeface="Arial" charset="0"/>
              </a:rPr>
              <a:t>.</a:t>
            </a:r>
            <a:r>
              <a:rPr lang="en-AU" dirty="0"/>
              <a:t> </a:t>
            </a:r>
            <a:endParaRPr lang="en-AU" sz="2000" dirty="0">
              <a:latin typeface="Arial" charset="0"/>
            </a:endParaRPr>
          </a:p>
          <a:p>
            <a:pPr>
              <a:defRPr/>
            </a:pPr>
            <a:r>
              <a:rPr lang="en-AU" sz="2000" dirty="0" err="1">
                <a:latin typeface="Arial" charset="0"/>
              </a:rPr>
              <a:t>До</a:t>
            </a:r>
            <a:r>
              <a:rPr lang="en-AU" sz="2000" dirty="0">
                <a:latin typeface="Arial" charset="0"/>
              </a:rPr>
              <a:t> 90% </a:t>
            </a:r>
            <a:r>
              <a:rPr lang="en-AU" sz="2000" dirty="0" err="1">
                <a:latin typeface="Arial" charset="0"/>
              </a:rPr>
              <a:t>излученог</a:t>
            </a:r>
            <a:r>
              <a:rPr lang="en-AU" sz="2000" dirty="0">
                <a:latin typeface="Arial" charset="0"/>
              </a:rPr>
              <a:t> </a:t>
            </a:r>
            <a:r>
              <a:rPr lang="en-AU" sz="2000" dirty="0" err="1">
                <a:latin typeface="Arial" charset="0"/>
              </a:rPr>
              <a:t>непротеинског</a:t>
            </a:r>
            <a:r>
              <a:rPr lang="en-AU" sz="2000" dirty="0">
                <a:latin typeface="Arial" charset="0"/>
              </a:rPr>
              <a:t> </a:t>
            </a:r>
            <a:r>
              <a:rPr lang="en-AU" sz="2000" dirty="0" err="1">
                <a:latin typeface="Arial" charset="0"/>
              </a:rPr>
              <a:t>азота</a:t>
            </a:r>
            <a:r>
              <a:rPr lang="en-AU" sz="2000" dirty="0">
                <a:latin typeface="Arial" charset="0"/>
              </a:rPr>
              <a:t> у </a:t>
            </a:r>
            <a:r>
              <a:rPr lang="en-AU" sz="2000" dirty="0" err="1">
                <a:latin typeface="Arial" charset="0"/>
              </a:rPr>
              <a:t>урину</a:t>
            </a:r>
            <a:r>
              <a:rPr lang="en-AU" sz="2000" dirty="0">
                <a:latin typeface="Arial" charset="0"/>
              </a:rPr>
              <a:t> </a:t>
            </a:r>
            <a:r>
              <a:rPr lang="en-AU" sz="2000" dirty="0" err="1">
                <a:latin typeface="Arial" charset="0"/>
              </a:rPr>
              <a:t>чини</a:t>
            </a:r>
            <a:r>
              <a:rPr lang="en-AU" sz="2000" dirty="0">
                <a:latin typeface="Arial" charset="0"/>
              </a:rPr>
              <a:t> </a:t>
            </a:r>
            <a:r>
              <a:rPr lang="en-AU" sz="2000" dirty="0" err="1">
                <a:latin typeface="Arial" charset="0"/>
              </a:rPr>
              <a:t>уреа</a:t>
            </a:r>
            <a:r>
              <a:rPr lang="en-AU" sz="2000" dirty="0">
                <a:latin typeface="Arial" charset="0"/>
              </a:rPr>
              <a:t>.</a:t>
            </a:r>
            <a:r>
              <a:rPr lang="en-AU" sz="2000" dirty="0">
                <a:latin typeface="Comic Sans MS" pitchFamily="66" charset="0"/>
              </a:rPr>
              <a:t> </a:t>
            </a:r>
          </a:p>
          <a:p>
            <a:pPr>
              <a:defRPr/>
            </a:pPr>
            <a:r>
              <a:rPr lang="en-AU" sz="2000" dirty="0" err="1">
                <a:latin typeface="Arial" charset="0"/>
              </a:rPr>
              <a:t>Биосинтеза</a:t>
            </a:r>
            <a:r>
              <a:rPr lang="en-AU" sz="2000" dirty="0">
                <a:latin typeface="Arial" charset="0"/>
              </a:rPr>
              <a:t> </a:t>
            </a:r>
            <a:r>
              <a:rPr lang="en-AU" sz="2000" dirty="0" err="1">
                <a:latin typeface="Arial" charset="0"/>
              </a:rPr>
              <a:t>урее</a:t>
            </a:r>
            <a:r>
              <a:rPr lang="en-AU" sz="2000" dirty="0">
                <a:latin typeface="Arial" charset="0"/>
              </a:rPr>
              <a:t> </a:t>
            </a:r>
            <a:r>
              <a:rPr lang="en-AU" sz="2000" dirty="0" err="1">
                <a:latin typeface="Arial" charset="0"/>
              </a:rPr>
              <a:t>одвија</a:t>
            </a:r>
            <a:r>
              <a:rPr lang="en-AU" sz="2000" dirty="0">
                <a:latin typeface="Arial" charset="0"/>
              </a:rPr>
              <a:t> </a:t>
            </a:r>
            <a:r>
              <a:rPr lang="en-AU" sz="2000" dirty="0" err="1">
                <a:latin typeface="Arial" charset="0"/>
              </a:rPr>
              <a:t>се</a:t>
            </a:r>
            <a:r>
              <a:rPr lang="en-AU" sz="2000" dirty="0">
                <a:latin typeface="Arial" charset="0"/>
              </a:rPr>
              <a:t> у </a:t>
            </a:r>
            <a:r>
              <a:rPr lang="en-AU" sz="2000" dirty="0" err="1">
                <a:latin typeface="Arial" charset="0"/>
              </a:rPr>
              <a:t>јетри</a:t>
            </a:r>
            <a:r>
              <a:rPr lang="en-AU" sz="2000" dirty="0">
                <a:latin typeface="Arial" charset="0"/>
              </a:rPr>
              <a:t>, </a:t>
            </a:r>
            <a:r>
              <a:rPr lang="en-AU" sz="2000" dirty="0" err="1">
                <a:latin typeface="Arial" charset="0"/>
              </a:rPr>
              <a:t>током</a:t>
            </a:r>
            <a:r>
              <a:rPr lang="en-AU" sz="2000" dirty="0">
                <a:latin typeface="Arial" charset="0"/>
              </a:rPr>
              <a:t> 5 </a:t>
            </a:r>
            <a:r>
              <a:rPr lang="en-AU" sz="2000" dirty="0" err="1">
                <a:latin typeface="Arial" charset="0"/>
              </a:rPr>
              <a:t>повезаних</a:t>
            </a:r>
            <a:r>
              <a:rPr lang="en-AU" sz="2000" dirty="0">
                <a:latin typeface="Arial" charset="0"/>
              </a:rPr>
              <a:t> </a:t>
            </a:r>
            <a:r>
              <a:rPr lang="en-AU" sz="2000" dirty="0" err="1">
                <a:latin typeface="Arial" charset="0"/>
              </a:rPr>
              <a:t>ензимски-катализованих</a:t>
            </a:r>
            <a:endParaRPr lang="en-AU" sz="2000" dirty="0">
              <a:latin typeface="Arial" charset="0"/>
            </a:endParaRPr>
          </a:p>
          <a:p>
            <a:pPr>
              <a:defRPr/>
            </a:pPr>
            <a:r>
              <a:rPr lang="en-AU" sz="2000" dirty="0">
                <a:latin typeface="Arial" charset="0"/>
              </a:rPr>
              <a:t> </a:t>
            </a:r>
            <a:r>
              <a:rPr lang="en-AU" sz="2000" dirty="0" err="1">
                <a:latin typeface="Arial" charset="0"/>
              </a:rPr>
              <a:t>реакција</a:t>
            </a:r>
            <a:r>
              <a:rPr lang="en-AU" sz="2000" dirty="0">
                <a:latin typeface="Arial" charset="0"/>
              </a:rPr>
              <a:t>. </a:t>
            </a:r>
            <a:r>
              <a:rPr lang="en-AU" sz="2000" dirty="0" err="1">
                <a:latin typeface="Arial" charset="0"/>
              </a:rPr>
              <a:t>Током</a:t>
            </a:r>
            <a:r>
              <a:rPr lang="en-AU" sz="2000" dirty="0">
                <a:latin typeface="Arial" charset="0"/>
              </a:rPr>
              <a:t> </a:t>
            </a:r>
            <a:r>
              <a:rPr lang="en-AU" sz="2000" dirty="0" err="1">
                <a:latin typeface="Arial" charset="0"/>
              </a:rPr>
              <a:t>овог</a:t>
            </a:r>
            <a:r>
              <a:rPr lang="en-AU" sz="2000" dirty="0">
                <a:latin typeface="Arial" charset="0"/>
              </a:rPr>
              <a:t> </a:t>
            </a:r>
            <a:r>
              <a:rPr lang="en-AU" sz="2000" dirty="0" err="1">
                <a:latin typeface="Arial" charset="0"/>
              </a:rPr>
              <a:t>циклуса</a:t>
            </a:r>
            <a:r>
              <a:rPr lang="en-AU" sz="2000" dirty="0">
                <a:latin typeface="Arial" charset="0"/>
              </a:rPr>
              <a:t> </a:t>
            </a:r>
            <a:r>
              <a:rPr lang="en-AU" sz="2000" b="1" dirty="0" err="1">
                <a:latin typeface="Arial" charset="0"/>
              </a:rPr>
              <a:t>уреа</a:t>
            </a:r>
            <a:r>
              <a:rPr lang="en-AU" sz="2000" dirty="0">
                <a:latin typeface="Arial" charset="0"/>
              </a:rPr>
              <a:t> </a:t>
            </a:r>
            <a:r>
              <a:rPr lang="en-AU" sz="2000" dirty="0" err="1">
                <a:latin typeface="Arial" charset="0"/>
              </a:rPr>
              <a:t>се</a:t>
            </a:r>
            <a:r>
              <a:rPr lang="en-AU" sz="2000" dirty="0">
                <a:latin typeface="Arial" charset="0"/>
              </a:rPr>
              <a:t> </a:t>
            </a:r>
            <a:r>
              <a:rPr lang="en-AU" sz="2000" dirty="0" err="1">
                <a:latin typeface="Arial" charset="0"/>
              </a:rPr>
              <a:t>синтетише</a:t>
            </a:r>
            <a:r>
              <a:rPr lang="en-AU" sz="2000" dirty="0">
                <a:latin typeface="Arial" charset="0"/>
              </a:rPr>
              <a:t> </a:t>
            </a:r>
            <a:r>
              <a:rPr lang="en-AU" sz="2000" dirty="0" err="1">
                <a:latin typeface="Arial" charset="0"/>
              </a:rPr>
              <a:t>из</a:t>
            </a:r>
            <a:r>
              <a:rPr lang="en-AU" sz="2000" dirty="0">
                <a:latin typeface="Arial" charset="0"/>
              </a:rPr>
              <a:t> </a:t>
            </a:r>
            <a:r>
              <a:rPr lang="en-AU" sz="2000" b="1" dirty="0">
                <a:latin typeface="Arial" charset="0"/>
              </a:rPr>
              <a:t>2 </a:t>
            </a:r>
            <a:r>
              <a:rPr lang="en-AU" sz="2000" b="1" dirty="0" err="1">
                <a:latin typeface="Arial" charset="0"/>
              </a:rPr>
              <a:t>молекула</a:t>
            </a:r>
            <a:r>
              <a:rPr lang="en-AU" sz="2000" b="1" dirty="0">
                <a:latin typeface="Arial" charset="0"/>
              </a:rPr>
              <a:t> </a:t>
            </a:r>
            <a:r>
              <a:rPr lang="en-AU" sz="2000" b="1" dirty="0" err="1">
                <a:latin typeface="Arial" charset="0"/>
              </a:rPr>
              <a:t>амонијака</a:t>
            </a:r>
            <a:r>
              <a:rPr lang="en-AU" sz="2000" dirty="0">
                <a:latin typeface="Arial" charset="0"/>
              </a:rPr>
              <a:t> и </a:t>
            </a:r>
            <a:r>
              <a:rPr lang="en-AU" sz="2000" b="1" dirty="0" err="1" smtClean="0">
                <a:latin typeface="Arial" charset="0"/>
              </a:rPr>
              <a:t>једног</a:t>
            </a:r>
            <a:r>
              <a:rPr lang="en-AU" sz="2000" b="1" dirty="0" smtClean="0">
                <a:latin typeface="Arial" charset="0"/>
              </a:rPr>
              <a:t> </a:t>
            </a:r>
            <a:r>
              <a:rPr lang="en-AU" sz="2000" b="1" dirty="0" err="1">
                <a:latin typeface="Arial" charset="0"/>
              </a:rPr>
              <a:t>молекула</a:t>
            </a:r>
            <a:r>
              <a:rPr lang="en-AU" sz="2000" b="1" dirty="0">
                <a:latin typeface="Arial" charset="0"/>
              </a:rPr>
              <a:t> </a:t>
            </a:r>
            <a:r>
              <a:rPr lang="en-AU" sz="2000" b="1" dirty="0" err="1">
                <a:latin typeface="Arial" charset="0"/>
              </a:rPr>
              <a:t>угљендиоксида</a:t>
            </a:r>
            <a:r>
              <a:rPr lang="en-AU" sz="2000" b="1" dirty="0" smtClean="0">
                <a:latin typeface="Arial" charset="0"/>
              </a:rPr>
              <a:t>.</a:t>
            </a:r>
            <a:endParaRPr lang="sr-Cyrl-RS" sz="2000" b="1" dirty="0" smtClean="0">
              <a:latin typeface="Arial" charset="0"/>
            </a:endParaRPr>
          </a:p>
          <a:p>
            <a:pPr>
              <a:buFontTx/>
              <a:buChar char="•"/>
              <a:defRPr/>
            </a:pPr>
            <a:r>
              <a:rPr lang="en-AU" sz="2000" dirty="0" err="1">
                <a:latin typeface="Arial" charset="0"/>
              </a:rPr>
              <a:t>Уреа</a:t>
            </a:r>
            <a:r>
              <a:rPr lang="en-AU" sz="2000" dirty="0">
                <a:latin typeface="Arial" charset="0"/>
              </a:rPr>
              <a:t> </a:t>
            </a:r>
            <a:r>
              <a:rPr lang="en-AU" sz="2000" dirty="0" err="1">
                <a:latin typeface="Arial" charset="0"/>
              </a:rPr>
              <a:t>се</a:t>
            </a:r>
            <a:r>
              <a:rPr lang="en-AU" sz="2000" dirty="0">
                <a:latin typeface="Arial" charset="0"/>
              </a:rPr>
              <a:t> </a:t>
            </a:r>
            <a:r>
              <a:rPr lang="en-AU" sz="2000" dirty="0" err="1">
                <a:latin typeface="Arial" charset="0"/>
              </a:rPr>
              <a:t>циркулацијом</a:t>
            </a:r>
            <a:r>
              <a:rPr lang="en-AU" sz="2000" dirty="0">
                <a:latin typeface="Arial" charset="0"/>
              </a:rPr>
              <a:t> </a:t>
            </a:r>
            <a:r>
              <a:rPr lang="en-AU" sz="2000" dirty="0" err="1">
                <a:latin typeface="Arial" charset="0"/>
              </a:rPr>
              <a:t>транспортује</a:t>
            </a:r>
            <a:r>
              <a:rPr lang="en-AU" sz="2000" dirty="0">
                <a:latin typeface="Arial" charset="0"/>
              </a:rPr>
              <a:t> </a:t>
            </a:r>
            <a:r>
              <a:rPr lang="en-AU" sz="2000" dirty="0" err="1">
                <a:latin typeface="Arial" charset="0"/>
              </a:rPr>
              <a:t>до</a:t>
            </a:r>
            <a:r>
              <a:rPr lang="en-AU" sz="2000" dirty="0">
                <a:latin typeface="Arial" charset="0"/>
              </a:rPr>
              <a:t> </a:t>
            </a:r>
            <a:r>
              <a:rPr lang="en-AU" sz="2000" dirty="0" err="1">
                <a:latin typeface="Arial" charset="0"/>
              </a:rPr>
              <a:t>бубрега</a:t>
            </a:r>
            <a:r>
              <a:rPr lang="en-AU" sz="2000" dirty="0">
                <a:latin typeface="Arial" charset="0"/>
              </a:rPr>
              <a:t> </a:t>
            </a:r>
            <a:r>
              <a:rPr lang="en-AU" sz="2000" dirty="0" err="1">
                <a:latin typeface="Arial" charset="0"/>
              </a:rPr>
              <a:t>где</a:t>
            </a:r>
            <a:r>
              <a:rPr lang="en-AU" sz="2000" dirty="0">
                <a:latin typeface="Arial" charset="0"/>
              </a:rPr>
              <a:t> </a:t>
            </a:r>
            <a:r>
              <a:rPr lang="en-AU" sz="2000" dirty="0" err="1">
                <a:latin typeface="Arial" charset="0"/>
              </a:rPr>
              <a:t>се</a:t>
            </a:r>
            <a:r>
              <a:rPr lang="en-AU" sz="2000" dirty="0">
                <a:latin typeface="Arial" charset="0"/>
              </a:rPr>
              <a:t> </a:t>
            </a:r>
            <a:r>
              <a:rPr lang="en-AU" sz="2000" dirty="0" err="1">
                <a:latin typeface="Arial" charset="0"/>
              </a:rPr>
              <a:t>филтрира</a:t>
            </a:r>
            <a:r>
              <a:rPr lang="en-AU" sz="2000" dirty="0">
                <a:latin typeface="Arial" charset="0"/>
              </a:rPr>
              <a:t> и </a:t>
            </a:r>
          </a:p>
          <a:p>
            <a:pPr>
              <a:defRPr/>
            </a:pPr>
            <a:r>
              <a:rPr lang="en-AU" sz="2000" dirty="0">
                <a:latin typeface="Arial" charset="0"/>
              </a:rPr>
              <a:t>  </a:t>
            </a:r>
            <a:r>
              <a:rPr lang="en-AU" sz="2000" dirty="0" err="1">
                <a:latin typeface="Arial" charset="0"/>
              </a:rPr>
              <a:t>елиминисе</a:t>
            </a:r>
            <a:r>
              <a:rPr lang="en-AU" sz="2000" dirty="0">
                <a:latin typeface="Arial" charset="0"/>
              </a:rPr>
              <a:t> </a:t>
            </a:r>
            <a:r>
              <a:rPr lang="en-AU" sz="2000" dirty="0" err="1">
                <a:latin typeface="Arial" charset="0"/>
              </a:rPr>
              <a:t>урином</a:t>
            </a:r>
            <a:r>
              <a:rPr lang="en-AU" sz="2000" dirty="0">
                <a:latin typeface="Arial" charset="0"/>
              </a:rPr>
              <a:t>.</a:t>
            </a:r>
          </a:p>
          <a:p>
            <a:pPr>
              <a:defRPr/>
            </a:pPr>
            <a:r>
              <a:rPr lang="en-AU" sz="2000" dirty="0">
                <a:latin typeface="Arial" charset="0"/>
              </a:rPr>
              <a:t> </a:t>
            </a:r>
            <a:r>
              <a:rPr lang="en-AU" sz="2000" dirty="0" err="1">
                <a:latin typeface="Arial" charset="0"/>
              </a:rPr>
              <a:t>Људи</a:t>
            </a:r>
            <a:r>
              <a:rPr lang="en-AU" sz="2000" dirty="0">
                <a:latin typeface="Arial" charset="0"/>
              </a:rPr>
              <a:t> </a:t>
            </a:r>
            <a:r>
              <a:rPr lang="en-AU" sz="2000" dirty="0" err="1">
                <a:latin typeface="Arial" charset="0"/>
              </a:rPr>
              <a:t>излу</a:t>
            </a:r>
            <a:r>
              <a:rPr lang="sr-Cyrl-CS" sz="2000" dirty="0">
                <a:latin typeface="Arial" charset="0"/>
              </a:rPr>
              <a:t>ч</a:t>
            </a:r>
            <a:r>
              <a:rPr lang="en-AU" sz="2000" dirty="0">
                <a:latin typeface="Arial" charset="0"/>
              </a:rPr>
              <a:t>е </a:t>
            </a:r>
            <a:r>
              <a:rPr lang="en-AU" sz="2000" dirty="0" err="1">
                <a:latin typeface="Arial" charset="0"/>
              </a:rPr>
              <a:t>око</a:t>
            </a:r>
            <a:r>
              <a:rPr lang="en-AU" sz="2000" dirty="0">
                <a:latin typeface="Arial" charset="0"/>
              </a:rPr>
              <a:t> 10kg </a:t>
            </a:r>
            <a:r>
              <a:rPr lang="en-AU" sz="2000" dirty="0" err="1">
                <a:latin typeface="Arial" charset="0"/>
              </a:rPr>
              <a:t>урее</a:t>
            </a:r>
            <a:r>
              <a:rPr lang="en-AU" sz="2000" dirty="0">
                <a:latin typeface="Arial" charset="0"/>
              </a:rPr>
              <a:t> </a:t>
            </a:r>
            <a:r>
              <a:rPr lang="en-AU" sz="2000" dirty="0" err="1">
                <a:latin typeface="Arial" charset="0"/>
              </a:rPr>
              <a:t>годи</a:t>
            </a:r>
            <a:r>
              <a:rPr lang="sr-Cyrl-CS" sz="2000" dirty="0">
                <a:latin typeface="Arial" charset="0"/>
              </a:rPr>
              <a:t>ш</a:t>
            </a:r>
            <a:r>
              <a:rPr lang="en-AU" sz="2000" dirty="0" err="1">
                <a:latin typeface="Arial" charset="0"/>
              </a:rPr>
              <a:t>ње</a:t>
            </a:r>
            <a:r>
              <a:rPr lang="en-AU" sz="2000" dirty="0">
                <a:latin typeface="Arial" charset="0"/>
              </a:rPr>
              <a:t>.</a:t>
            </a:r>
          </a:p>
          <a:p>
            <a:pPr>
              <a:defRPr/>
            </a:pPr>
            <a:endParaRPr lang="en-US" sz="2000" dirty="0">
              <a:solidFill>
                <a:srgbClr val="FFFF00"/>
              </a:solidFill>
              <a:effectLst>
                <a:outerShdw blurRad="38100" dist="38100" dir="2700000" algn="tl">
                  <a:srgbClr val="000000"/>
                </a:outerShdw>
              </a:effectLst>
              <a:latin typeface="Comic Sans MS" pitchFamily="66" charset="0"/>
            </a:endParaRPr>
          </a:p>
        </p:txBody>
      </p:sp>
    </p:spTree>
    <p:extLst>
      <p:ext uri="{BB962C8B-B14F-4D97-AF65-F5344CB8AC3E}">
        <p14:creationId xmlns:p14="http://schemas.microsoft.com/office/powerpoint/2010/main" val="413265100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7" name="Rectangle 3"/>
          <p:cNvSpPr>
            <a:spLocks noGrp="1" noChangeArrowheads="1"/>
          </p:cNvSpPr>
          <p:nvPr>
            <p:ph type="body" idx="1"/>
          </p:nvPr>
        </p:nvSpPr>
        <p:spPr>
          <a:xfrm>
            <a:off x="5045" y="692696"/>
            <a:ext cx="9144000" cy="5257800"/>
          </a:xfrm>
        </p:spPr>
        <p:txBody>
          <a:bodyPr>
            <a:normAutofit lnSpcReduction="10000"/>
          </a:bodyPr>
          <a:lstStyle/>
          <a:p>
            <a:pPr eaLnBrk="1" hangingPunct="1">
              <a:defRPr/>
            </a:pPr>
            <a:r>
              <a:rPr lang="sr-Cyrl-CS" sz="2400" dirty="0" smtClean="0">
                <a:latin typeface="Arial" charset="0"/>
              </a:rPr>
              <a:t>Катаболизмом аминокиселина настаје уреа </a:t>
            </a:r>
          </a:p>
          <a:p>
            <a:pPr eaLnBrk="1" hangingPunct="1">
              <a:defRPr/>
            </a:pPr>
            <a:r>
              <a:rPr lang="sr-Cyrl-CS" sz="2400" dirty="0" smtClean="0">
                <a:latin typeface="Arial" charset="0"/>
              </a:rPr>
              <a:t>Уреа се синтетише у јетри. </a:t>
            </a:r>
          </a:p>
          <a:p>
            <a:pPr eaLnBrk="1" hangingPunct="1">
              <a:defRPr/>
            </a:pPr>
            <a:r>
              <a:rPr lang="sr-Cyrl-CS" sz="2400" dirty="0" smtClean="0">
                <a:latin typeface="Arial" charset="0"/>
              </a:rPr>
              <a:t>Циклус урее се одвија у четири корака. </a:t>
            </a:r>
          </a:p>
          <a:p>
            <a:pPr>
              <a:lnSpc>
                <a:spcPct val="80000"/>
              </a:lnSpc>
              <a:defRPr/>
            </a:pPr>
            <a:r>
              <a:rPr lang="sr-Cyrl-CS" sz="2400" dirty="0" smtClean="0">
                <a:latin typeface="Arial" charset="0"/>
              </a:rPr>
              <a:t>Поремећаји циклуса урее изазивају хиперамонемију, стање токсично за нервни систем, здравље и развој. </a:t>
            </a:r>
          </a:p>
          <a:p>
            <a:pPr>
              <a:lnSpc>
                <a:spcPct val="80000"/>
              </a:lnSpc>
              <a:defRPr/>
            </a:pPr>
            <a:r>
              <a:rPr lang="sr-Cyrl-CS" sz="2800" dirty="0" smtClean="0"/>
              <a:t>Уреа </a:t>
            </a:r>
            <a:r>
              <a:rPr lang="sr-Cyrl-CS" sz="2800" dirty="0"/>
              <a:t>чини 75% непротеинског </a:t>
            </a:r>
            <a:r>
              <a:rPr lang="sr-Cyrl-CS" sz="2800" dirty="0" smtClean="0"/>
              <a:t> </a:t>
            </a:r>
            <a:r>
              <a:rPr lang="sr-Cyrl-CS" sz="2800" dirty="0"/>
              <a:t>азота у организму.</a:t>
            </a:r>
          </a:p>
          <a:p>
            <a:pPr>
              <a:lnSpc>
                <a:spcPct val="80000"/>
              </a:lnSpc>
              <a:buNone/>
              <a:defRPr/>
            </a:pPr>
            <a:endParaRPr lang="sr-Cyrl-CS" sz="800" dirty="0"/>
          </a:p>
          <a:p>
            <a:pPr marL="0" indent="0">
              <a:lnSpc>
                <a:spcPct val="80000"/>
              </a:lnSpc>
              <a:buNone/>
              <a:defRPr/>
            </a:pPr>
            <a:endParaRPr lang="sr-Cyrl-CS" sz="800" dirty="0"/>
          </a:p>
          <a:p>
            <a:pPr>
              <a:lnSpc>
                <a:spcPct val="80000"/>
              </a:lnSpc>
              <a:defRPr/>
            </a:pPr>
            <a:r>
              <a:rPr lang="sr-Cyrl-CS" sz="2800" dirty="0"/>
              <a:t>Излучује се путем бубрега – изразито хигроскопна (везује воду) и има велики значај за хомеостазу воде у организму.</a:t>
            </a:r>
          </a:p>
          <a:p>
            <a:pPr>
              <a:lnSpc>
                <a:spcPct val="80000"/>
              </a:lnSpc>
              <a:buNone/>
              <a:defRPr/>
            </a:pPr>
            <a:endParaRPr lang="sr-Cyrl-CS" sz="800" dirty="0"/>
          </a:p>
          <a:p>
            <a:pPr>
              <a:lnSpc>
                <a:spcPct val="80000"/>
              </a:lnSpc>
              <a:defRPr/>
            </a:pPr>
            <a:r>
              <a:rPr lang="sr-Cyrl-CS" sz="2800" dirty="0"/>
              <a:t>Представља крајњи продукт метаболизма протеина.</a:t>
            </a:r>
          </a:p>
          <a:p>
            <a:pPr>
              <a:lnSpc>
                <a:spcPct val="80000"/>
              </a:lnSpc>
              <a:buNone/>
              <a:defRPr/>
            </a:pPr>
            <a:endParaRPr lang="sr-Cyrl-CS" sz="900" dirty="0"/>
          </a:p>
          <a:p>
            <a:pPr>
              <a:lnSpc>
                <a:spcPct val="80000"/>
              </a:lnSpc>
              <a:defRPr/>
            </a:pPr>
            <a:r>
              <a:rPr lang="sr-Cyrl-CS" sz="2800" dirty="0"/>
              <a:t>Одређивање концентације урее у плазми омогућава праћење :</a:t>
            </a:r>
          </a:p>
          <a:p>
            <a:pPr lvl="2">
              <a:lnSpc>
                <a:spcPct val="80000"/>
              </a:lnSpc>
              <a:defRPr/>
            </a:pPr>
            <a:r>
              <a:rPr lang="sr-Cyrl-CS" sz="2000" dirty="0"/>
              <a:t>функционалног стања јетре и бубрега</a:t>
            </a:r>
          </a:p>
          <a:p>
            <a:pPr lvl="2">
              <a:lnSpc>
                <a:spcPct val="80000"/>
              </a:lnSpc>
              <a:defRPr/>
            </a:pPr>
            <a:r>
              <a:rPr lang="sr-Cyrl-CS" sz="2000" dirty="0"/>
              <a:t>поремећаја метаболизма протеина и АА.</a:t>
            </a:r>
          </a:p>
          <a:p>
            <a:pPr eaLnBrk="1" hangingPunct="1">
              <a:defRPr/>
            </a:pPr>
            <a:endParaRPr lang="en-US" sz="2400" dirty="0" smtClean="0">
              <a:latin typeface="Arial" charset="0"/>
            </a:endParaRPr>
          </a:p>
        </p:txBody>
      </p:sp>
    </p:spTree>
    <p:extLst>
      <p:ext uri="{BB962C8B-B14F-4D97-AF65-F5344CB8AC3E}">
        <p14:creationId xmlns:p14="http://schemas.microsoft.com/office/powerpoint/2010/main" val="138011158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rrowheads="1"/>
          </p:cNvSpPr>
          <p:nvPr>
            <p:ph type="title"/>
          </p:nvPr>
        </p:nvSpPr>
        <p:spPr>
          <a:xfrm>
            <a:off x="179512" y="260350"/>
            <a:ext cx="8518401" cy="760413"/>
          </a:xfrm>
        </p:spPr>
        <p:txBody>
          <a:bodyPr>
            <a:normAutofit fontScale="90000"/>
          </a:bodyPr>
          <a:lstStyle/>
          <a:p>
            <a:r>
              <a:rPr lang="sr-Cyrl-CS" sz="3600" dirty="0" smtClean="0">
                <a:effectLst/>
              </a:rPr>
              <a:t>УРЕМИЈА </a:t>
            </a:r>
            <a:br>
              <a:rPr lang="sr-Cyrl-CS" sz="3600" dirty="0" smtClean="0">
                <a:effectLst/>
              </a:rPr>
            </a:br>
            <a:r>
              <a:rPr lang="sr-Cyrl-CS" sz="3600" dirty="0" smtClean="0">
                <a:effectLst/>
              </a:rPr>
              <a:t>концентрација урее у плазми – 2,5 – 7,5 </a:t>
            </a:r>
            <a:r>
              <a:rPr lang="sr-Latn-CS" sz="3600" dirty="0" smtClean="0">
                <a:effectLst/>
              </a:rPr>
              <a:t>mmol/</a:t>
            </a:r>
            <a:r>
              <a:rPr lang="sr-Latn-CS" sz="3600" dirty="0"/>
              <a:t>l</a:t>
            </a:r>
            <a:endParaRPr lang="en-US" sz="3600" dirty="0" smtClean="0">
              <a:effectLst/>
            </a:endParaRPr>
          </a:p>
        </p:txBody>
      </p:sp>
      <p:sp>
        <p:nvSpPr>
          <p:cNvPr id="120835" name="Rectangle 3"/>
          <p:cNvSpPr>
            <a:spLocks noGrp="1" noChangeArrowheads="1"/>
          </p:cNvSpPr>
          <p:nvPr>
            <p:ph type="body" idx="1"/>
          </p:nvPr>
        </p:nvSpPr>
        <p:spPr>
          <a:xfrm>
            <a:off x="179388" y="1412875"/>
            <a:ext cx="8964612" cy="5445125"/>
          </a:xfrm>
        </p:spPr>
        <p:txBody>
          <a:bodyPr>
            <a:normAutofit lnSpcReduction="10000"/>
          </a:bodyPr>
          <a:lstStyle/>
          <a:p>
            <a:pPr eaLnBrk="1" hangingPunct="1">
              <a:lnSpc>
                <a:spcPct val="90000"/>
              </a:lnSpc>
              <a:defRPr/>
            </a:pPr>
            <a:r>
              <a:rPr lang="sr-Cyrl-CS" sz="2800" dirty="0" smtClean="0"/>
              <a:t>Уремија </a:t>
            </a:r>
          </a:p>
          <a:p>
            <a:pPr lvl="2" eaLnBrk="1" hangingPunct="1">
              <a:lnSpc>
                <a:spcPct val="90000"/>
              </a:lnSpc>
              <a:defRPr/>
            </a:pPr>
            <a:r>
              <a:rPr lang="sr-Cyrl-CS" sz="2000" dirty="0" smtClean="0"/>
              <a:t>Преренална </a:t>
            </a:r>
          </a:p>
          <a:p>
            <a:pPr lvl="2" eaLnBrk="1" hangingPunct="1">
              <a:lnSpc>
                <a:spcPct val="90000"/>
              </a:lnSpc>
              <a:defRPr/>
            </a:pPr>
            <a:r>
              <a:rPr lang="sr-Cyrl-CS" sz="2000" dirty="0" smtClean="0"/>
              <a:t>Ренална</a:t>
            </a:r>
          </a:p>
          <a:p>
            <a:pPr lvl="2" eaLnBrk="1" hangingPunct="1">
              <a:lnSpc>
                <a:spcPct val="90000"/>
              </a:lnSpc>
              <a:defRPr/>
            </a:pPr>
            <a:r>
              <a:rPr lang="sr-Cyrl-CS" sz="2000" dirty="0" smtClean="0"/>
              <a:t>Постренална.</a:t>
            </a:r>
          </a:p>
          <a:p>
            <a:pPr lvl="2" eaLnBrk="1" hangingPunct="1">
              <a:lnSpc>
                <a:spcPct val="90000"/>
              </a:lnSpc>
              <a:buFont typeface="Wingdings" pitchFamily="2" charset="2"/>
              <a:buNone/>
              <a:defRPr/>
            </a:pPr>
            <a:endParaRPr lang="sr-Cyrl-CS" sz="800" dirty="0" smtClean="0"/>
          </a:p>
          <a:p>
            <a:pPr eaLnBrk="1" hangingPunct="1">
              <a:lnSpc>
                <a:spcPct val="90000"/>
              </a:lnSpc>
              <a:defRPr/>
            </a:pPr>
            <a:r>
              <a:rPr lang="sr-Cyrl-CS" sz="2800" b="1" dirty="0" smtClean="0"/>
              <a:t>ПРЕРЕНАЛНА УРЕМИЈА</a:t>
            </a:r>
            <a:r>
              <a:rPr lang="sr-Cyrl-CS" sz="2800" dirty="0" smtClean="0"/>
              <a:t>:</a:t>
            </a:r>
          </a:p>
          <a:p>
            <a:pPr lvl="2" eaLnBrk="1" hangingPunct="1">
              <a:lnSpc>
                <a:spcPct val="90000"/>
              </a:lnSpc>
              <a:defRPr/>
            </a:pPr>
            <a:r>
              <a:rPr lang="sr-Cyrl-CS" sz="2000" dirty="0" smtClean="0"/>
              <a:t>Дехидратација</a:t>
            </a:r>
          </a:p>
          <a:p>
            <a:pPr lvl="2">
              <a:lnSpc>
                <a:spcPct val="90000"/>
              </a:lnSpc>
              <a:defRPr/>
            </a:pPr>
            <a:r>
              <a:rPr lang="sr-Cyrl-CS" sz="2000" dirty="0"/>
              <a:t>Гладовање – разградњом мишићних протеина</a:t>
            </a:r>
            <a:endParaRPr lang="sr-Cyrl-CS" sz="2000" dirty="0" smtClean="0"/>
          </a:p>
          <a:p>
            <a:pPr lvl="2" eaLnBrk="1" hangingPunct="1">
              <a:lnSpc>
                <a:spcPct val="90000"/>
              </a:lnSpc>
              <a:defRPr/>
            </a:pPr>
            <a:r>
              <a:rPr lang="sr-Cyrl-CS" sz="2000" dirty="0" smtClean="0"/>
              <a:t>Изразито протеинска исхрана</a:t>
            </a:r>
          </a:p>
          <a:p>
            <a:pPr lvl="2" eaLnBrk="1" hangingPunct="1">
              <a:lnSpc>
                <a:spcPct val="90000"/>
              </a:lnSpc>
              <a:defRPr/>
            </a:pPr>
            <a:endParaRPr lang="sr-Cyrl-CS" sz="2000" dirty="0" smtClean="0"/>
          </a:p>
          <a:p>
            <a:pPr eaLnBrk="1" hangingPunct="1">
              <a:lnSpc>
                <a:spcPct val="90000"/>
              </a:lnSpc>
              <a:defRPr/>
            </a:pPr>
            <a:r>
              <a:rPr lang="sr-Cyrl-CS" sz="2800" b="1" dirty="0" smtClean="0"/>
              <a:t>РЕНАЛНА</a:t>
            </a:r>
            <a:r>
              <a:rPr lang="sr-Cyrl-CS" sz="2800" dirty="0" smtClean="0"/>
              <a:t> – настаје због различитих обољења бубрега</a:t>
            </a:r>
          </a:p>
          <a:p>
            <a:pPr eaLnBrk="1" hangingPunct="1">
              <a:lnSpc>
                <a:spcPct val="90000"/>
              </a:lnSpc>
              <a:buFont typeface="Wingdings" pitchFamily="2" charset="2"/>
              <a:buNone/>
              <a:defRPr/>
            </a:pPr>
            <a:endParaRPr lang="sr-Cyrl-CS" sz="800" dirty="0" smtClean="0"/>
          </a:p>
          <a:p>
            <a:pPr eaLnBrk="1" hangingPunct="1">
              <a:lnSpc>
                <a:spcPct val="90000"/>
              </a:lnSpc>
              <a:defRPr/>
            </a:pPr>
            <a:r>
              <a:rPr lang="sr-Cyrl-CS" sz="2800" b="1" dirty="0" smtClean="0"/>
              <a:t>ПОСТРЕНАЛНА</a:t>
            </a:r>
            <a:r>
              <a:rPr lang="sr-Cyrl-CS" sz="2800" dirty="0" smtClean="0"/>
              <a:t> – настаје због болести или стања која ометају нормално отицање урина (бубрежна калкулоза, хипертрофија или хиперплазија простате, поремећаји уретера или мокраћне бешике и тд.)</a:t>
            </a:r>
            <a:endParaRPr lang="en-US" sz="2800" dirty="0" smtClean="0"/>
          </a:p>
        </p:txBody>
      </p:sp>
    </p:spTree>
    <p:extLst>
      <p:ext uri="{BB962C8B-B14F-4D97-AF65-F5344CB8AC3E}">
        <p14:creationId xmlns:p14="http://schemas.microsoft.com/office/powerpoint/2010/main" val="15803713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057385491"/>
              </p:ext>
            </p:extLst>
          </p:nvPr>
        </p:nvGraphicFramePr>
        <p:xfrm>
          <a:off x="899593" y="2060848"/>
          <a:ext cx="6889971" cy="3421742"/>
        </p:xfrm>
        <a:graphic>
          <a:graphicData uri="http://schemas.openxmlformats.org/drawingml/2006/table">
            <a:tbl>
              <a:tblPr/>
              <a:tblGrid>
                <a:gridCol w="3254675"/>
                <a:gridCol w="908824"/>
                <a:gridCol w="908824"/>
                <a:gridCol w="908824"/>
                <a:gridCol w="908824"/>
              </a:tblGrid>
              <a:tr h="1368152">
                <a:tc>
                  <a:txBody>
                    <a:bodyPr/>
                    <a:lstStyle/>
                    <a:p>
                      <a:r>
                        <a:rPr lang="sr-Cyrl-RS" dirty="0" smtClean="0">
                          <a:effectLst/>
                        </a:rPr>
                        <a:t>ПОЛ</a:t>
                      </a:r>
                      <a:endParaRPr lang="sr-Latn-RS" dirty="0">
                        <a:effectLst/>
                      </a:endParaRPr>
                    </a:p>
                  </a:txBody>
                  <a:tcPr marL="9525" marR="9525" marT="9525" marB="9525">
                    <a:lnL>
                      <a:noFill/>
                    </a:lnL>
                    <a:lnR>
                      <a:noFill/>
                    </a:lnR>
                    <a:lnT>
                      <a:noFill/>
                    </a:lnT>
                    <a:lnB>
                      <a:noFill/>
                    </a:lnB>
                    <a:solidFill>
                      <a:srgbClr val="FFFFFF"/>
                    </a:solidFill>
                  </a:tcPr>
                </a:tc>
                <a:tc gridSpan="2">
                  <a:txBody>
                    <a:bodyPr/>
                    <a:lstStyle/>
                    <a:p>
                      <a:r>
                        <a:rPr lang="sr-Cyrl-RS" dirty="0" smtClean="0">
                          <a:effectLst/>
                        </a:rPr>
                        <a:t>МУШКАРАЦ</a:t>
                      </a:r>
                      <a:endParaRPr lang="sr-Latn-RS" dirty="0">
                        <a:effectLst/>
                      </a:endParaRPr>
                    </a:p>
                  </a:txBody>
                  <a:tcPr marL="9525" marR="9525" marT="9525" marB="9525">
                    <a:lnL>
                      <a:noFill/>
                    </a:lnL>
                    <a:lnR>
                      <a:noFill/>
                    </a:lnR>
                    <a:lnT>
                      <a:noFill/>
                    </a:lnT>
                    <a:lnB>
                      <a:noFill/>
                    </a:lnB>
                    <a:solidFill>
                      <a:srgbClr val="FFFFFF"/>
                    </a:solidFill>
                  </a:tcPr>
                </a:tc>
                <a:tc hMerge="1">
                  <a:txBody>
                    <a:bodyPr/>
                    <a:lstStyle/>
                    <a:p>
                      <a:endParaRPr lang="sr-Latn-RS"/>
                    </a:p>
                  </a:txBody>
                  <a:tcPr/>
                </a:tc>
                <a:tc gridSpan="2">
                  <a:txBody>
                    <a:bodyPr/>
                    <a:lstStyle/>
                    <a:p>
                      <a:r>
                        <a:rPr lang="sr-Cyrl-RS" dirty="0" smtClean="0">
                          <a:effectLst/>
                        </a:rPr>
                        <a:t>ЖЕНА</a:t>
                      </a:r>
                      <a:endParaRPr lang="sr-Latn-RS" dirty="0">
                        <a:effectLst/>
                      </a:endParaRPr>
                    </a:p>
                  </a:txBody>
                  <a:tcPr marL="9525" marR="9525" marT="9525" marB="9525">
                    <a:lnL>
                      <a:noFill/>
                    </a:lnL>
                    <a:lnR>
                      <a:noFill/>
                    </a:lnR>
                    <a:lnT>
                      <a:noFill/>
                    </a:lnT>
                    <a:lnB>
                      <a:noFill/>
                    </a:lnB>
                    <a:solidFill>
                      <a:srgbClr val="FFFFFF"/>
                    </a:solidFill>
                  </a:tcPr>
                </a:tc>
                <a:tc hMerge="1">
                  <a:txBody>
                    <a:bodyPr/>
                    <a:lstStyle/>
                    <a:p>
                      <a:endParaRPr lang="sr-Latn-RS"/>
                    </a:p>
                  </a:txBody>
                  <a:tcPr/>
                </a:tc>
              </a:tr>
              <a:tr h="0">
                <a:tc>
                  <a:txBody>
                    <a:bodyPr/>
                    <a:lstStyle/>
                    <a:p>
                      <a:r>
                        <a:rPr lang="sr-Cyrl-RS" dirty="0" smtClean="0">
                          <a:effectLst/>
                        </a:rPr>
                        <a:t>ТЕЛЕСНИ САСТАВ</a:t>
                      </a:r>
                      <a:endParaRPr lang="sr-Latn-RS" dirty="0">
                        <a:effectLst/>
                      </a:endParaRPr>
                    </a:p>
                  </a:txBody>
                  <a:tcPr marL="9525" marR="9525" marT="9525" marB="9525">
                    <a:lnL>
                      <a:noFill/>
                    </a:lnL>
                    <a:lnR>
                      <a:noFill/>
                    </a:lnR>
                    <a:lnT>
                      <a:noFill/>
                    </a:lnT>
                    <a:lnB>
                      <a:noFill/>
                    </a:lnB>
                    <a:solidFill>
                      <a:srgbClr val="FFFFFF"/>
                    </a:solidFill>
                  </a:tcPr>
                </a:tc>
                <a:tc>
                  <a:txBody>
                    <a:bodyPr/>
                    <a:lstStyle/>
                    <a:p>
                      <a:r>
                        <a:rPr lang="sr-Latn-RS">
                          <a:effectLst/>
                        </a:rPr>
                        <a:t>KG</a:t>
                      </a:r>
                    </a:p>
                  </a:txBody>
                  <a:tcPr marL="9525" marR="9525" marT="9525" marB="9525">
                    <a:lnL>
                      <a:noFill/>
                    </a:lnL>
                    <a:lnR>
                      <a:noFill/>
                    </a:lnR>
                    <a:lnT>
                      <a:noFill/>
                    </a:lnT>
                    <a:lnB>
                      <a:noFill/>
                    </a:lnB>
                    <a:solidFill>
                      <a:srgbClr val="FFFFFF"/>
                    </a:solidFill>
                  </a:tcPr>
                </a:tc>
                <a:tc>
                  <a:txBody>
                    <a:bodyPr/>
                    <a:lstStyle/>
                    <a:p>
                      <a:r>
                        <a:rPr lang="sr-Latn-RS">
                          <a:effectLst/>
                        </a:rPr>
                        <a:t>%</a:t>
                      </a:r>
                    </a:p>
                  </a:txBody>
                  <a:tcPr marL="9525" marR="9525" marT="9525" marB="9525">
                    <a:lnL>
                      <a:noFill/>
                    </a:lnL>
                    <a:lnR>
                      <a:noFill/>
                    </a:lnR>
                    <a:lnT>
                      <a:noFill/>
                    </a:lnT>
                    <a:lnB>
                      <a:noFill/>
                    </a:lnB>
                    <a:solidFill>
                      <a:srgbClr val="FFFFFF"/>
                    </a:solidFill>
                  </a:tcPr>
                </a:tc>
                <a:tc>
                  <a:txBody>
                    <a:bodyPr/>
                    <a:lstStyle/>
                    <a:p>
                      <a:r>
                        <a:rPr lang="sr-Latn-RS">
                          <a:effectLst/>
                        </a:rPr>
                        <a:t>KG</a:t>
                      </a:r>
                    </a:p>
                  </a:txBody>
                  <a:tcPr marL="9525" marR="9525" marT="9525" marB="9525">
                    <a:lnL>
                      <a:noFill/>
                    </a:lnL>
                    <a:lnR>
                      <a:noFill/>
                    </a:lnR>
                    <a:lnT>
                      <a:noFill/>
                    </a:lnT>
                    <a:lnB>
                      <a:noFill/>
                    </a:lnB>
                    <a:solidFill>
                      <a:srgbClr val="FFFFFF"/>
                    </a:solidFill>
                  </a:tcPr>
                </a:tc>
                <a:tc>
                  <a:txBody>
                    <a:bodyPr/>
                    <a:lstStyle/>
                    <a:p>
                      <a:r>
                        <a:rPr lang="sr-Latn-RS">
                          <a:effectLst/>
                        </a:rPr>
                        <a:t>%</a:t>
                      </a:r>
                    </a:p>
                  </a:txBody>
                  <a:tcPr marL="9525" marR="9525" marT="9525" marB="9525">
                    <a:lnL>
                      <a:noFill/>
                    </a:lnL>
                    <a:lnR>
                      <a:noFill/>
                    </a:lnR>
                    <a:lnT>
                      <a:noFill/>
                    </a:lnT>
                    <a:lnB>
                      <a:noFill/>
                    </a:lnB>
                    <a:solidFill>
                      <a:srgbClr val="FFFFFF"/>
                    </a:solidFill>
                  </a:tcPr>
                </a:tc>
              </a:tr>
              <a:tr h="0">
                <a:tc>
                  <a:txBody>
                    <a:bodyPr/>
                    <a:lstStyle/>
                    <a:p>
                      <a:r>
                        <a:rPr lang="sr-Cyrl-RS" dirty="0" smtClean="0">
                          <a:effectLst/>
                        </a:rPr>
                        <a:t>ПРОТЕИНИ</a:t>
                      </a:r>
                      <a:endParaRPr lang="sr-Latn-RS" dirty="0">
                        <a:effectLst/>
                      </a:endParaRPr>
                    </a:p>
                  </a:txBody>
                  <a:tcPr marL="9525" marR="9525" marT="9525" marB="9525">
                    <a:lnL>
                      <a:noFill/>
                    </a:lnL>
                    <a:lnR>
                      <a:noFill/>
                    </a:lnR>
                    <a:lnT>
                      <a:noFill/>
                    </a:lnT>
                    <a:lnB>
                      <a:noFill/>
                    </a:lnB>
                    <a:solidFill>
                      <a:srgbClr val="FFFFFF"/>
                    </a:solidFill>
                  </a:tcPr>
                </a:tc>
                <a:tc>
                  <a:txBody>
                    <a:bodyPr/>
                    <a:lstStyle/>
                    <a:p>
                      <a:r>
                        <a:rPr lang="sr-Latn-RS">
                          <a:effectLst/>
                        </a:rPr>
                        <a:t>11.9</a:t>
                      </a:r>
                    </a:p>
                  </a:txBody>
                  <a:tcPr marL="9525" marR="9525" marT="9525" marB="9525">
                    <a:lnL>
                      <a:noFill/>
                    </a:lnL>
                    <a:lnR>
                      <a:noFill/>
                    </a:lnR>
                    <a:lnT>
                      <a:noFill/>
                    </a:lnT>
                    <a:lnB>
                      <a:noFill/>
                    </a:lnB>
                    <a:solidFill>
                      <a:srgbClr val="FFFFFF"/>
                    </a:solidFill>
                  </a:tcPr>
                </a:tc>
                <a:tc>
                  <a:txBody>
                    <a:bodyPr/>
                    <a:lstStyle/>
                    <a:p>
                      <a:r>
                        <a:rPr lang="sr-Latn-RS">
                          <a:effectLst/>
                        </a:rPr>
                        <a:t>17</a:t>
                      </a:r>
                    </a:p>
                  </a:txBody>
                  <a:tcPr marL="9525" marR="9525" marT="9525" marB="9525">
                    <a:lnL>
                      <a:noFill/>
                    </a:lnL>
                    <a:lnR>
                      <a:noFill/>
                    </a:lnR>
                    <a:lnT>
                      <a:noFill/>
                    </a:lnT>
                    <a:lnB>
                      <a:noFill/>
                    </a:lnB>
                    <a:solidFill>
                      <a:srgbClr val="FFFFFF"/>
                    </a:solidFill>
                  </a:tcPr>
                </a:tc>
                <a:tc>
                  <a:txBody>
                    <a:bodyPr/>
                    <a:lstStyle/>
                    <a:p>
                      <a:r>
                        <a:rPr lang="sr-Latn-RS">
                          <a:effectLst/>
                        </a:rPr>
                        <a:t>4.93</a:t>
                      </a:r>
                    </a:p>
                  </a:txBody>
                  <a:tcPr marL="9525" marR="9525" marT="9525" marB="9525">
                    <a:lnL>
                      <a:noFill/>
                    </a:lnL>
                    <a:lnR>
                      <a:noFill/>
                    </a:lnR>
                    <a:lnT>
                      <a:noFill/>
                    </a:lnT>
                    <a:lnB>
                      <a:noFill/>
                    </a:lnB>
                    <a:solidFill>
                      <a:srgbClr val="FFFFFF"/>
                    </a:solidFill>
                  </a:tcPr>
                </a:tc>
                <a:tc>
                  <a:txBody>
                    <a:bodyPr/>
                    <a:lstStyle/>
                    <a:p>
                      <a:r>
                        <a:rPr lang="sr-Latn-RS">
                          <a:effectLst/>
                        </a:rPr>
                        <a:t>8.5</a:t>
                      </a:r>
                    </a:p>
                  </a:txBody>
                  <a:tcPr marL="9525" marR="9525" marT="9525" marB="9525">
                    <a:lnL>
                      <a:noFill/>
                    </a:lnL>
                    <a:lnR>
                      <a:noFill/>
                    </a:lnR>
                    <a:lnT>
                      <a:noFill/>
                    </a:lnT>
                    <a:lnB>
                      <a:noFill/>
                    </a:lnB>
                    <a:solidFill>
                      <a:srgbClr val="FFFFFF"/>
                    </a:solidFill>
                  </a:tcPr>
                </a:tc>
              </a:tr>
              <a:tr h="0">
                <a:tc>
                  <a:txBody>
                    <a:bodyPr/>
                    <a:lstStyle/>
                    <a:p>
                      <a:r>
                        <a:rPr lang="sr-Cyrl-RS" dirty="0" smtClean="0">
                          <a:effectLst/>
                        </a:rPr>
                        <a:t>МАСТИ</a:t>
                      </a:r>
                      <a:endParaRPr lang="sr-Latn-RS" dirty="0">
                        <a:effectLst/>
                      </a:endParaRPr>
                    </a:p>
                  </a:txBody>
                  <a:tcPr marL="9525" marR="9525" marT="9525" marB="9525">
                    <a:lnL>
                      <a:noFill/>
                    </a:lnL>
                    <a:lnR>
                      <a:noFill/>
                    </a:lnR>
                    <a:lnT>
                      <a:noFill/>
                    </a:lnT>
                    <a:lnB>
                      <a:noFill/>
                    </a:lnB>
                    <a:solidFill>
                      <a:srgbClr val="FFFFFF"/>
                    </a:solidFill>
                  </a:tcPr>
                </a:tc>
                <a:tc>
                  <a:txBody>
                    <a:bodyPr/>
                    <a:lstStyle/>
                    <a:p>
                      <a:r>
                        <a:rPr lang="sr-Latn-RS">
                          <a:effectLst/>
                        </a:rPr>
                        <a:t>9.45</a:t>
                      </a:r>
                    </a:p>
                  </a:txBody>
                  <a:tcPr marL="9525" marR="9525" marT="9525" marB="9525">
                    <a:lnL>
                      <a:noFill/>
                    </a:lnL>
                    <a:lnR>
                      <a:noFill/>
                    </a:lnR>
                    <a:lnT>
                      <a:noFill/>
                    </a:lnT>
                    <a:lnB>
                      <a:noFill/>
                    </a:lnB>
                    <a:solidFill>
                      <a:srgbClr val="FFFFFF"/>
                    </a:solidFill>
                  </a:tcPr>
                </a:tc>
                <a:tc>
                  <a:txBody>
                    <a:bodyPr/>
                    <a:lstStyle/>
                    <a:p>
                      <a:r>
                        <a:rPr lang="sr-Latn-RS">
                          <a:effectLst/>
                        </a:rPr>
                        <a:t>13.5</a:t>
                      </a:r>
                    </a:p>
                  </a:txBody>
                  <a:tcPr marL="9525" marR="9525" marT="9525" marB="9525">
                    <a:lnL>
                      <a:noFill/>
                    </a:lnL>
                    <a:lnR>
                      <a:noFill/>
                    </a:lnR>
                    <a:lnT>
                      <a:noFill/>
                    </a:lnT>
                    <a:lnB>
                      <a:noFill/>
                    </a:lnB>
                    <a:solidFill>
                      <a:srgbClr val="FFFFFF"/>
                    </a:solidFill>
                  </a:tcPr>
                </a:tc>
                <a:tc>
                  <a:txBody>
                    <a:bodyPr/>
                    <a:lstStyle/>
                    <a:p>
                      <a:r>
                        <a:rPr lang="sr-Latn-RS">
                          <a:effectLst/>
                        </a:rPr>
                        <a:t>12.76</a:t>
                      </a:r>
                    </a:p>
                  </a:txBody>
                  <a:tcPr marL="9525" marR="9525" marT="9525" marB="9525">
                    <a:lnL>
                      <a:noFill/>
                    </a:lnL>
                    <a:lnR>
                      <a:noFill/>
                    </a:lnR>
                    <a:lnT>
                      <a:noFill/>
                    </a:lnT>
                    <a:lnB>
                      <a:noFill/>
                    </a:lnB>
                    <a:solidFill>
                      <a:srgbClr val="FFFFFF"/>
                    </a:solidFill>
                  </a:tcPr>
                </a:tc>
                <a:tc>
                  <a:txBody>
                    <a:bodyPr/>
                    <a:lstStyle/>
                    <a:p>
                      <a:r>
                        <a:rPr lang="sr-Latn-RS">
                          <a:effectLst/>
                        </a:rPr>
                        <a:t>22.0</a:t>
                      </a:r>
                    </a:p>
                  </a:txBody>
                  <a:tcPr marL="9525" marR="9525" marT="9525" marB="9525">
                    <a:lnL>
                      <a:noFill/>
                    </a:lnL>
                    <a:lnR>
                      <a:noFill/>
                    </a:lnR>
                    <a:lnT>
                      <a:noFill/>
                    </a:lnT>
                    <a:lnB>
                      <a:noFill/>
                    </a:lnB>
                    <a:solidFill>
                      <a:srgbClr val="FFFFFF"/>
                    </a:solidFill>
                  </a:tcPr>
                </a:tc>
              </a:tr>
              <a:tr h="0">
                <a:tc>
                  <a:txBody>
                    <a:bodyPr/>
                    <a:lstStyle/>
                    <a:p>
                      <a:r>
                        <a:rPr lang="sr-Cyrl-RS" dirty="0" smtClean="0">
                          <a:effectLst/>
                        </a:rPr>
                        <a:t>УГЉЕНИ ХИДРАТИ</a:t>
                      </a:r>
                      <a:endParaRPr lang="sr-Latn-RS" dirty="0">
                        <a:effectLst/>
                      </a:endParaRPr>
                    </a:p>
                  </a:txBody>
                  <a:tcPr marL="9525" marR="9525" marT="9525" marB="9525">
                    <a:lnL>
                      <a:noFill/>
                    </a:lnL>
                    <a:lnR>
                      <a:noFill/>
                    </a:lnR>
                    <a:lnT>
                      <a:noFill/>
                    </a:lnT>
                    <a:lnB>
                      <a:noFill/>
                    </a:lnB>
                    <a:solidFill>
                      <a:srgbClr val="FFFFFF"/>
                    </a:solidFill>
                  </a:tcPr>
                </a:tc>
                <a:tc>
                  <a:txBody>
                    <a:bodyPr/>
                    <a:lstStyle/>
                    <a:p>
                      <a:r>
                        <a:rPr lang="sr-Latn-RS">
                          <a:effectLst/>
                        </a:rPr>
                        <a:t>1.05</a:t>
                      </a:r>
                    </a:p>
                  </a:txBody>
                  <a:tcPr marL="9525" marR="9525" marT="9525" marB="9525">
                    <a:lnL>
                      <a:noFill/>
                    </a:lnL>
                    <a:lnR>
                      <a:noFill/>
                    </a:lnR>
                    <a:lnT>
                      <a:noFill/>
                    </a:lnT>
                    <a:lnB>
                      <a:noFill/>
                    </a:lnB>
                    <a:solidFill>
                      <a:srgbClr val="FFFFFF"/>
                    </a:solidFill>
                  </a:tcPr>
                </a:tc>
                <a:tc>
                  <a:txBody>
                    <a:bodyPr/>
                    <a:lstStyle/>
                    <a:p>
                      <a:r>
                        <a:rPr lang="sr-Latn-RS">
                          <a:effectLst/>
                        </a:rPr>
                        <a:t>1.5</a:t>
                      </a:r>
                    </a:p>
                  </a:txBody>
                  <a:tcPr marL="9525" marR="9525" marT="9525" marB="9525">
                    <a:lnL>
                      <a:noFill/>
                    </a:lnL>
                    <a:lnR>
                      <a:noFill/>
                    </a:lnR>
                    <a:lnT>
                      <a:noFill/>
                    </a:lnT>
                    <a:lnB>
                      <a:noFill/>
                    </a:lnB>
                    <a:solidFill>
                      <a:srgbClr val="FFFFFF"/>
                    </a:solidFill>
                  </a:tcPr>
                </a:tc>
                <a:tc>
                  <a:txBody>
                    <a:bodyPr/>
                    <a:lstStyle/>
                    <a:p>
                      <a:r>
                        <a:rPr lang="sr-Latn-RS">
                          <a:effectLst/>
                        </a:rPr>
                        <a:t>0.87</a:t>
                      </a:r>
                    </a:p>
                  </a:txBody>
                  <a:tcPr marL="9525" marR="9525" marT="9525" marB="9525">
                    <a:lnL>
                      <a:noFill/>
                    </a:lnL>
                    <a:lnR>
                      <a:noFill/>
                    </a:lnR>
                    <a:lnT>
                      <a:noFill/>
                    </a:lnT>
                    <a:lnB>
                      <a:noFill/>
                    </a:lnB>
                    <a:solidFill>
                      <a:srgbClr val="FFFFFF"/>
                    </a:solidFill>
                  </a:tcPr>
                </a:tc>
                <a:tc>
                  <a:txBody>
                    <a:bodyPr/>
                    <a:lstStyle/>
                    <a:p>
                      <a:r>
                        <a:rPr lang="sr-Latn-RS">
                          <a:effectLst/>
                        </a:rPr>
                        <a:t>1.5</a:t>
                      </a:r>
                    </a:p>
                  </a:txBody>
                  <a:tcPr marL="9525" marR="9525" marT="9525" marB="9525">
                    <a:lnL>
                      <a:noFill/>
                    </a:lnL>
                    <a:lnR>
                      <a:noFill/>
                    </a:lnR>
                    <a:lnT>
                      <a:noFill/>
                    </a:lnT>
                    <a:lnB>
                      <a:noFill/>
                    </a:lnB>
                    <a:solidFill>
                      <a:srgbClr val="FFFFFF"/>
                    </a:solidFill>
                  </a:tcPr>
                </a:tc>
              </a:tr>
              <a:tr h="0">
                <a:tc>
                  <a:txBody>
                    <a:bodyPr/>
                    <a:lstStyle/>
                    <a:p>
                      <a:r>
                        <a:rPr lang="sr-Cyrl-RS" dirty="0" smtClean="0">
                          <a:effectLst/>
                        </a:rPr>
                        <a:t>ВОДА</a:t>
                      </a:r>
                      <a:endParaRPr lang="sr-Latn-RS" dirty="0">
                        <a:effectLst/>
                      </a:endParaRPr>
                    </a:p>
                  </a:txBody>
                  <a:tcPr marL="9525" marR="9525" marT="9525" marB="9525">
                    <a:lnL>
                      <a:noFill/>
                    </a:lnL>
                    <a:lnR>
                      <a:noFill/>
                    </a:lnR>
                    <a:lnT>
                      <a:noFill/>
                    </a:lnT>
                    <a:lnB>
                      <a:noFill/>
                    </a:lnB>
                    <a:solidFill>
                      <a:srgbClr val="FFFFFF"/>
                    </a:solidFill>
                  </a:tcPr>
                </a:tc>
                <a:tc>
                  <a:txBody>
                    <a:bodyPr/>
                    <a:lstStyle/>
                    <a:p>
                      <a:r>
                        <a:rPr lang="sr-Latn-RS">
                          <a:effectLst/>
                        </a:rPr>
                        <a:t>43.4</a:t>
                      </a:r>
                    </a:p>
                  </a:txBody>
                  <a:tcPr marL="9525" marR="9525" marT="9525" marB="9525">
                    <a:lnL>
                      <a:noFill/>
                    </a:lnL>
                    <a:lnR>
                      <a:noFill/>
                    </a:lnR>
                    <a:lnT>
                      <a:noFill/>
                    </a:lnT>
                    <a:lnB>
                      <a:noFill/>
                    </a:lnB>
                    <a:solidFill>
                      <a:srgbClr val="FFFFFF"/>
                    </a:solidFill>
                  </a:tcPr>
                </a:tc>
                <a:tc>
                  <a:txBody>
                    <a:bodyPr/>
                    <a:lstStyle/>
                    <a:p>
                      <a:r>
                        <a:rPr lang="sr-Latn-RS">
                          <a:effectLst/>
                        </a:rPr>
                        <a:t>62.0</a:t>
                      </a:r>
                    </a:p>
                  </a:txBody>
                  <a:tcPr marL="9525" marR="9525" marT="9525" marB="9525">
                    <a:lnL>
                      <a:noFill/>
                    </a:lnL>
                    <a:lnR>
                      <a:noFill/>
                    </a:lnR>
                    <a:lnT>
                      <a:noFill/>
                    </a:lnT>
                    <a:lnB>
                      <a:noFill/>
                    </a:lnB>
                    <a:solidFill>
                      <a:srgbClr val="FFFFFF"/>
                    </a:solidFill>
                  </a:tcPr>
                </a:tc>
                <a:tc>
                  <a:txBody>
                    <a:bodyPr/>
                    <a:lstStyle/>
                    <a:p>
                      <a:r>
                        <a:rPr lang="sr-Latn-RS">
                          <a:effectLst/>
                        </a:rPr>
                        <a:t>35.96</a:t>
                      </a:r>
                    </a:p>
                  </a:txBody>
                  <a:tcPr marL="9525" marR="9525" marT="9525" marB="9525">
                    <a:lnL>
                      <a:noFill/>
                    </a:lnL>
                    <a:lnR>
                      <a:noFill/>
                    </a:lnR>
                    <a:lnT>
                      <a:noFill/>
                    </a:lnT>
                    <a:lnB>
                      <a:noFill/>
                    </a:lnB>
                    <a:solidFill>
                      <a:srgbClr val="FFFFFF"/>
                    </a:solidFill>
                  </a:tcPr>
                </a:tc>
                <a:tc>
                  <a:txBody>
                    <a:bodyPr/>
                    <a:lstStyle/>
                    <a:p>
                      <a:r>
                        <a:rPr lang="sr-Latn-RS">
                          <a:effectLst/>
                        </a:rPr>
                        <a:t>62</a:t>
                      </a:r>
                    </a:p>
                  </a:txBody>
                  <a:tcPr marL="9525" marR="9525" marT="9525" marB="9525">
                    <a:lnL>
                      <a:noFill/>
                    </a:lnL>
                    <a:lnR>
                      <a:noFill/>
                    </a:lnR>
                    <a:lnT>
                      <a:noFill/>
                    </a:lnT>
                    <a:lnB>
                      <a:noFill/>
                    </a:lnB>
                    <a:solidFill>
                      <a:srgbClr val="FFFFFF"/>
                    </a:solidFill>
                  </a:tcPr>
                </a:tc>
              </a:tr>
              <a:tr h="0">
                <a:tc>
                  <a:txBody>
                    <a:bodyPr/>
                    <a:lstStyle/>
                    <a:p>
                      <a:r>
                        <a:rPr lang="sr-Cyrl-RS" dirty="0" smtClean="0">
                          <a:effectLst/>
                        </a:rPr>
                        <a:t>МИНЕРАЛНЕ МАТЕРИЈЕ</a:t>
                      </a:r>
                      <a:endParaRPr lang="sr-Latn-RS" dirty="0">
                        <a:effectLst/>
                      </a:endParaRPr>
                    </a:p>
                  </a:txBody>
                  <a:tcPr marL="9525" marR="9525" marT="9525" marB="9525">
                    <a:lnL>
                      <a:noFill/>
                    </a:lnL>
                    <a:lnR>
                      <a:noFill/>
                    </a:lnR>
                    <a:lnT>
                      <a:noFill/>
                    </a:lnT>
                    <a:lnB>
                      <a:noFill/>
                    </a:lnB>
                    <a:solidFill>
                      <a:srgbClr val="FFFFFF"/>
                    </a:solidFill>
                  </a:tcPr>
                </a:tc>
                <a:tc>
                  <a:txBody>
                    <a:bodyPr/>
                    <a:lstStyle/>
                    <a:p>
                      <a:r>
                        <a:rPr lang="sr-Latn-RS">
                          <a:effectLst/>
                        </a:rPr>
                        <a:t>4.20</a:t>
                      </a:r>
                    </a:p>
                  </a:txBody>
                  <a:tcPr marL="9525" marR="9525" marT="9525" marB="9525">
                    <a:lnL>
                      <a:noFill/>
                    </a:lnL>
                    <a:lnR>
                      <a:noFill/>
                    </a:lnR>
                    <a:lnT>
                      <a:noFill/>
                    </a:lnT>
                    <a:lnB>
                      <a:noFill/>
                    </a:lnB>
                    <a:solidFill>
                      <a:srgbClr val="FFFFFF"/>
                    </a:solidFill>
                  </a:tcPr>
                </a:tc>
                <a:tc>
                  <a:txBody>
                    <a:bodyPr/>
                    <a:lstStyle/>
                    <a:p>
                      <a:r>
                        <a:rPr lang="sr-Latn-RS">
                          <a:effectLst/>
                        </a:rPr>
                        <a:t>6.0</a:t>
                      </a:r>
                    </a:p>
                  </a:txBody>
                  <a:tcPr marL="9525" marR="9525" marT="9525" marB="9525">
                    <a:lnL>
                      <a:noFill/>
                    </a:lnL>
                    <a:lnR>
                      <a:noFill/>
                    </a:lnR>
                    <a:lnT>
                      <a:noFill/>
                    </a:lnT>
                    <a:lnB>
                      <a:noFill/>
                    </a:lnB>
                    <a:solidFill>
                      <a:srgbClr val="FFFFFF"/>
                    </a:solidFill>
                  </a:tcPr>
                </a:tc>
                <a:tc>
                  <a:txBody>
                    <a:bodyPr/>
                    <a:lstStyle/>
                    <a:p>
                      <a:r>
                        <a:rPr lang="sr-Latn-RS">
                          <a:effectLst/>
                        </a:rPr>
                        <a:t>3.48</a:t>
                      </a:r>
                    </a:p>
                  </a:txBody>
                  <a:tcPr marL="9525" marR="9525" marT="9525" marB="9525">
                    <a:lnL>
                      <a:noFill/>
                    </a:lnL>
                    <a:lnR>
                      <a:noFill/>
                    </a:lnR>
                    <a:lnT>
                      <a:noFill/>
                    </a:lnT>
                    <a:lnB>
                      <a:noFill/>
                    </a:lnB>
                    <a:solidFill>
                      <a:srgbClr val="FFFFFF"/>
                    </a:solidFill>
                  </a:tcPr>
                </a:tc>
                <a:tc>
                  <a:txBody>
                    <a:bodyPr/>
                    <a:lstStyle/>
                    <a:p>
                      <a:r>
                        <a:rPr lang="sr-Latn-RS">
                          <a:effectLst/>
                        </a:rPr>
                        <a:t>6.0</a:t>
                      </a:r>
                    </a:p>
                  </a:txBody>
                  <a:tcPr marL="9525" marR="9525" marT="9525" marB="9525">
                    <a:lnL>
                      <a:noFill/>
                    </a:lnL>
                    <a:lnR>
                      <a:noFill/>
                    </a:lnR>
                    <a:lnT>
                      <a:noFill/>
                    </a:lnT>
                    <a:lnB>
                      <a:noFill/>
                    </a:lnB>
                    <a:solidFill>
                      <a:srgbClr val="FFFFFF"/>
                    </a:solidFill>
                  </a:tcPr>
                </a:tc>
              </a:tr>
              <a:tr h="0">
                <a:tc>
                  <a:txBody>
                    <a:bodyPr/>
                    <a:lstStyle/>
                    <a:p>
                      <a:r>
                        <a:rPr lang="sr-Cyrl-RS" dirty="0" smtClean="0">
                          <a:effectLst/>
                        </a:rPr>
                        <a:t>УКУПНО</a:t>
                      </a:r>
                      <a:endParaRPr lang="sr-Latn-RS" dirty="0">
                        <a:effectLst/>
                      </a:endParaRPr>
                    </a:p>
                  </a:txBody>
                  <a:tcPr marL="9525" marR="9525" marT="9525" marB="9525">
                    <a:lnL>
                      <a:noFill/>
                    </a:lnL>
                    <a:lnR>
                      <a:noFill/>
                    </a:lnR>
                    <a:lnT>
                      <a:noFill/>
                    </a:lnT>
                    <a:lnB>
                      <a:noFill/>
                    </a:lnB>
                    <a:solidFill>
                      <a:srgbClr val="FFFFFF"/>
                    </a:solidFill>
                  </a:tcPr>
                </a:tc>
                <a:tc>
                  <a:txBody>
                    <a:bodyPr/>
                    <a:lstStyle/>
                    <a:p>
                      <a:r>
                        <a:rPr lang="sr-Latn-RS">
                          <a:effectLst/>
                        </a:rPr>
                        <a:t>70.0</a:t>
                      </a:r>
                    </a:p>
                  </a:txBody>
                  <a:tcPr marL="9525" marR="9525" marT="9525" marB="9525">
                    <a:lnL>
                      <a:noFill/>
                    </a:lnL>
                    <a:lnR>
                      <a:noFill/>
                    </a:lnR>
                    <a:lnT>
                      <a:noFill/>
                    </a:lnT>
                    <a:lnB>
                      <a:noFill/>
                    </a:lnB>
                    <a:solidFill>
                      <a:srgbClr val="FFFFFF"/>
                    </a:solidFill>
                  </a:tcPr>
                </a:tc>
                <a:tc>
                  <a:txBody>
                    <a:bodyPr/>
                    <a:lstStyle/>
                    <a:p>
                      <a:r>
                        <a:rPr lang="sr-Latn-RS">
                          <a:effectLst/>
                        </a:rPr>
                        <a:t>100</a:t>
                      </a:r>
                    </a:p>
                  </a:txBody>
                  <a:tcPr marL="9525" marR="9525" marT="9525" marB="9525">
                    <a:lnL>
                      <a:noFill/>
                    </a:lnL>
                    <a:lnR>
                      <a:noFill/>
                    </a:lnR>
                    <a:lnT>
                      <a:noFill/>
                    </a:lnT>
                    <a:lnB>
                      <a:noFill/>
                    </a:lnB>
                    <a:solidFill>
                      <a:srgbClr val="FFFFFF"/>
                    </a:solidFill>
                  </a:tcPr>
                </a:tc>
                <a:tc>
                  <a:txBody>
                    <a:bodyPr/>
                    <a:lstStyle/>
                    <a:p>
                      <a:r>
                        <a:rPr lang="sr-Latn-RS">
                          <a:effectLst/>
                        </a:rPr>
                        <a:t>58</a:t>
                      </a:r>
                    </a:p>
                  </a:txBody>
                  <a:tcPr marL="9525" marR="9525" marT="9525" marB="9525">
                    <a:lnL>
                      <a:noFill/>
                    </a:lnL>
                    <a:lnR>
                      <a:noFill/>
                    </a:lnR>
                    <a:lnT>
                      <a:noFill/>
                    </a:lnT>
                    <a:lnB>
                      <a:noFill/>
                    </a:lnB>
                    <a:solidFill>
                      <a:srgbClr val="FFFFFF"/>
                    </a:solidFill>
                  </a:tcPr>
                </a:tc>
                <a:tc>
                  <a:txBody>
                    <a:bodyPr/>
                    <a:lstStyle/>
                    <a:p>
                      <a:r>
                        <a:rPr lang="sr-Latn-RS" dirty="0">
                          <a:effectLst/>
                        </a:rPr>
                        <a:t>10</a:t>
                      </a:r>
                    </a:p>
                  </a:txBody>
                  <a:tcPr marL="9525" marR="9525" marT="9525" marB="9525">
                    <a:lnL>
                      <a:noFill/>
                    </a:lnL>
                    <a:lnR>
                      <a:noFill/>
                    </a:lnR>
                    <a:lnT>
                      <a:noFill/>
                    </a:lnT>
                    <a:lnB>
                      <a:noFill/>
                    </a:lnB>
                    <a:solidFill>
                      <a:srgbClr val="FFFFFF"/>
                    </a:solidFill>
                  </a:tcPr>
                </a:tc>
              </a:tr>
            </a:tbl>
          </a:graphicData>
        </a:graphic>
      </p:graphicFrame>
      <p:sp>
        <p:nvSpPr>
          <p:cNvPr id="5" name="Rectangle 1"/>
          <p:cNvSpPr>
            <a:spLocks noChangeArrowheads="1"/>
          </p:cNvSpPr>
          <p:nvPr/>
        </p:nvSpPr>
        <p:spPr bwMode="auto">
          <a:xfrm>
            <a:off x="323528" y="1379765"/>
            <a:ext cx="8280920"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r-Cyrl-RS" b="1" i="0" u="none" strike="noStrike" cap="none" normalizeH="0" baseline="0" dirty="0" smtClean="0">
                <a:ln>
                  <a:noFill/>
                </a:ln>
                <a:solidFill>
                  <a:srgbClr val="434343"/>
                </a:solidFill>
                <a:effectLst/>
                <a:latin typeface="Arial" pitchFamily="34" charset="0"/>
                <a:cs typeface="Arial" pitchFamily="34" charset="0"/>
              </a:rPr>
              <a:t>Телесни састав мушкарца</a:t>
            </a:r>
            <a:r>
              <a:rPr kumimoji="0" lang="sr-Latn-RS" b="1" i="0" u="none" strike="noStrike" cap="none" normalizeH="0" baseline="0" dirty="0" smtClean="0">
                <a:ln>
                  <a:noFill/>
                </a:ln>
                <a:solidFill>
                  <a:srgbClr val="434343"/>
                </a:solidFill>
                <a:effectLst/>
                <a:latin typeface="Arial" pitchFamily="34" charset="0"/>
                <a:cs typeface="Arial" pitchFamily="34" charset="0"/>
              </a:rPr>
              <a:t> (25 </a:t>
            </a:r>
            <a:r>
              <a:rPr kumimoji="0" lang="sr-Cyrl-RS" b="1" i="0" u="none" strike="noStrike" cap="none" normalizeH="0" baseline="0" dirty="0" smtClean="0">
                <a:ln>
                  <a:noFill/>
                </a:ln>
                <a:solidFill>
                  <a:srgbClr val="434343"/>
                </a:solidFill>
                <a:effectLst/>
                <a:latin typeface="Arial" pitchFamily="34" charset="0"/>
                <a:cs typeface="Arial" pitchFamily="34" charset="0"/>
              </a:rPr>
              <a:t>год.</a:t>
            </a:r>
            <a:r>
              <a:rPr kumimoji="0" lang="sr-Latn-RS" b="1" i="0" u="none" strike="noStrike" cap="none" normalizeH="0" baseline="0" dirty="0" smtClean="0">
                <a:ln>
                  <a:noFill/>
                </a:ln>
                <a:solidFill>
                  <a:srgbClr val="434343"/>
                </a:solidFill>
                <a:effectLst/>
                <a:latin typeface="Arial" pitchFamily="34" charset="0"/>
                <a:cs typeface="Arial" pitchFamily="34" charset="0"/>
              </a:rPr>
              <a:t>, 70kg</a:t>
            </a:r>
            <a:r>
              <a:rPr kumimoji="0" lang="sr-Cyrl-RS" b="1" i="0" u="none" strike="noStrike" cap="none" normalizeH="0" baseline="0" dirty="0" smtClean="0">
                <a:ln>
                  <a:noFill/>
                </a:ln>
                <a:solidFill>
                  <a:srgbClr val="434343"/>
                </a:solidFill>
                <a:effectLst/>
                <a:latin typeface="Arial" pitchFamily="34" charset="0"/>
                <a:cs typeface="Arial" pitchFamily="34" charset="0"/>
              </a:rPr>
              <a:t>) и жене </a:t>
            </a:r>
            <a:r>
              <a:rPr kumimoji="0" lang="sr-Latn-RS" b="1" i="0" u="none" strike="noStrike" cap="none" normalizeH="0" baseline="0" dirty="0" smtClean="0">
                <a:ln>
                  <a:noFill/>
                </a:ln>
                <a:solidFill>
                  <a:srgbClr val="434343"/>
                </a:solidFill>
                <a:effectLst/>
                <a:latin typeface="Arial" pitchFamily="34" charset="0"/>
                <a:cs typeface="Arial" pitchFamily="34" charset="0"/>
              </a:rPr>
              <a:t>(25 </a:t>
            </a:r>
            <a:r>
              <a:rPr kumimoji="0" lang="sr-Cyrl-RS" b="1" i="0" u="none" strike="noStrike" cap="none" normalizeH="0" baseline="0" dirty="0" smtClean="0">
                <a:ln>
                  <a:noFill/>
                </a:ln>
                <a:solidFill>
                  <a:srgbClr val="434343"/>
                </a:solidFill>
                <a:effectLst/>
                <a:latin typeface="Arial" pitchFamily="34" charset="0"/>
                <a:cs typeface="Arial" pitchFamily="34" charset="0"/>
              </a:rPr>
              <a:t>год.</a:t>
            </a:r>
            <a:r>
              <a:rPr kumimoji="0" lang="sr-Latn-RS" b="1" i="0" u="none" strike="noStrike" cap="none" normalizeH="0" baseline="0" dirty="0" smtClean="0">
                <a:ln>
                  <a:noFill/>
                </a:ln>
                <a:solidFill>
                  <a:srgbClr val="434343"/>
                </a:solidFill>
                <a:effectLst/>
                <a:latin typeface="Arial" pitchFamily="34" charset="0"/>
                <a:cs typeface="Arial" pitchFamily="34" charset="0"/>
              </a:rPr>
              <a:t>, 58kg)</a:t>
            </a:r>
            <a:endParaRPr kumimoji="0" lang="sr-Latn-R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sz="1000" b="0" i="0" u="none" strike="noStrike" cap="none" normalizeH="0" baseline="0" dirty="0" smtClean="0">
                <a:ln>
                  <a:noFill/>
                </a:ln>
                <a:solidFill>
                  <a:srgbClr val="434343"/>
                </a:solidFill>
                <a:effectLst/>
                <a:latin typeface="Arial" pitchFamily="34" charset="0"/>
                <a:cs typeface="Arial" pitchFamily="34" charset="0"/>
              </a:rPr>
              <a:t> </a:t>
            </a:r>
            <a:endParaRPr kumimoji="0" lang="sr-Latn-R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51156856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Унос протеина у виду суплемената</a:t>
            </a:r>
            <a:endParaRPr lang="sr-Latn-RS" dirty="0"/>
          </a:p>
        </p:txBody>
      </p:sp>
      <p:sp>
        <p:nvSpPr>
          <p:cNvPr id="3" name="Content Placeholder 2"/>
          <p:cNvSpPr>
            <a:spLocks noGrp="1"/>
          </p:cNvSpPr>
          <p:nvPr>
            <p:ph idx="1"/>
          </p:nvPr>
        </p:nvSpPr>
        <p:spPr/>
        <p:txBody>
          <a:bodyPr>
            <a:normAutofit/>
          </a:bodyPr>
          <a:lstStyle/>
          <a:p>
            <a:r>
              <a:rPr lang="sr-Cyrl-RS" dirty="0" smtClean="0"/>
              <a:t>Помаже раст мишића и доприноси развоју мишићне масе</a:t>
            </a:r>
            <a:endParaRPr lang="sr-Latn-RS" dirty="0"/>
          </a:p>
          <a:p>
            <a:r>
              <a:rPr lang="sr-Cyrl-RS" dirty="0" smtClean="0"/>
              <a:t>Повећава снагу мишића</a:t>
            </a:r>
          </a:p>
          <a:p>
            <a:r>
              <a:rPr lang="sr-Cyrl-RS" dirty="0" smtClean="0"/>
              <a:t>Побољшава опоравак</a:t>
            </a:r>
          </a:p>
          <a:p>
            <a:r>
              <a:rPr lang="sr-Cyrl-RS" dirty="0" smtClean="0"/>
              <a:t>Потребе</a:t>
            </a:r>
          </a:p>
          <a:p>
            <a:r>
              <a:rPr lang="sr-Cyrl-RS" dirty="0" smtClean="0"/>
              <a:t>Тип</a:t>
            </a:r>
          </a:p>
          <a:p>
            <a:r>
              <a:rPr lang="sr-Cyrl-RS" dirty="0" smtClean="0"/>
              <a:t>Време и начин уноса</a:t>
            </a:r>
            <a:endParaRPr lang="sr-Latn-RS" dirty="0"/>
          </a:p>
        </p:txBody>
      </p:sp>
    </p:spTree>
    <p:extLst>
      <p:ext uri="{BB962C8B-B14F-4D97-AF65-F5344CB8AC3E}">
        <p14:creationId xmlns:p14="http://schemas.microsoft.com/office/powerpoint/2010/main" val="187601701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Суплементација код спортиста</a:t>
            </a:r>
            <a:endParaRPr lang="sr-Latn-RS" dirty="0"/>
          </a:p>
        </p:txBody>
      </p:sp>
      <p:sp>
        <p:nvSpPr>
          <p:cNvPr id="3" name="Content Placeholder 2"/>
          <p:cNvSpPr>
            <a:spLocks noGrp="1"/>
          </p:cNvSpPr>
          <p:nvPr>
            <p:ph idx="1"/>
          </p:nvPr>
        </p:nvSpPr>
        <p:spPr>
          <a:xfrm>
            <a:off x="539552" y="1412776"/>
            <a:ext cx="8229600" cy="5112568"/>
          </a:xfrm>
        </p:spPr>
        <p:txBody>
          <a:bodyPr numCol="2">
            <a:normAutofit fontScale="70000" lnSpcReduction="20000"/>
          </a:bodyPr>
          <a:lstStyle/>
          <a:p>
            <a:r>
              <a:rPr lang="sr-Cyrl-RS" dirty="0" smtClean="0"/>
              <a:t>Нема доказа</a:t>
            </a:r>
            <a:r>
              <a:rPr lang="it-IT" dirty="0" smtClean="0"/>
              <a:t> </a:t>
            </a:r>
            <a:r>
              <a:rPr lang="sr-Cyrl-RS" dirty="0" smtClean="0"/>
              <a:t>да повећани унос беланчевина </a:t>
            </a:r>
            <a:r>
              <a:rPr lang="it-IT" dirty="0" smtClean="0"/>
              <a:t>(3 g/kg</a:t>
            </a:r>
            <a:r>
              <a:rPr lang="sr-Cyrl-RS" dirty="0" smtClean="0"/>
              <a:t> </a:t>
            </a:r>
            <a:r>
              <a:rPr lang="sr-Latn-RS" dirty="0" smtClean="0"/>
              <a:t>telesne </a:t>
            </a:r>
            <a:r>
              <a:rPr lang="sr-Latn-RS" dirty="0"/>
              <a:t>mase) </a:t>
            </a:r>
            <a:r>
              <a:rPr lang="sr-Cyrl-RS" dirty="0" smtClean="0"/>
              <a:t>даје резултате ни у једном узрасту или спорту</a:t>
            </a:r>
          </a:p>
          <a:p>
            <a:endParaRPr lang="sr-Cyrl-RS" dirty="0"/>
          </a:p>
          <a:p>
            <a:endParaRPr lang="sr-Cyrl-RS" dirty="0" smtClean="0"/>
          </a:p>
          <a:p>
            <a:endParaRPr lang="sr-Cyrl-RS" dirty="0"/>
          </a:p>
          <a:p>
            <a:endParaRPr lang="sr-Cyrl-RS" dirty="0" smtClean="0"/>
          </a:p>
          <a:p>
            <a:endParaRPr lang="sr-Cyrl-RS" dirty="0"/>
          </a:p>
          <a:p>
            <a:endParaRPr lang="sr-Cyrl-RS" dirty="0" smtClean="0"/>
          </a:p>
          <a:p>
            <a:endParaRPr lang="sr-Cyrl-RS" dirty="0"/>
          </a:p>
          <a:p>
            <a:endParaRPr lang="sr-Cyrl-RS" dirty="0" smtClean="0"/>
          </a:p>
          <a:p>
            <a:endParaRPr lang="sr-Cyrl-RS" dirty="0"/>
          </a:p>
          <a:p>
            <a:endParaRPr lang="sr-Cyrl-RS" dirty="0" smtClean="0"/>
          </a:p>
          <a:p>
            <a:endParaRPr lang="sr-Cyrl-RS" dirty="0" smtClean="0"/>
          </a:p>
          <a:p>
            <a:pPr lvl="0"/>
            <a:r>
              <a:rPr lang="sr-Latn-RS" b="1" dirty="0"/>
              <a:t>ФУДБАЛЕР</a:t>
            </a:r>
          </a:p>
          <a:p>
            <a:r>
              <a:rPr lang="sr-Latn-RS" dirty="0"/>
              <a:t>ТРЕНИРА 2 X ДНЕВНО:</a:t>
            </a:r>
          </a:p>
          <a:p>
            <a:r>
              <a:rPr lang="sr-Latn-RS" dirty="0"/>
              <a:t>~ 4.5 САТИ ДНЕВНО</a:t>
            </a:r>
          </a:p>
          <a:p>
            <a:r>
              <a:rPr lang="sr-Latn-RS" dirty="0"/>
              <a:t>ТЕЖИНА ~ 70 КГ</a:t>
            </a:r>
          </a:p>
          <a:p>
            <a:r>
              <a:rPr lang="sr-Latn-RS" dirty="0"/>
              <a:t>ПОТРЕБЕ ЗА ПРОТЕИНИМА</a:t>
            </a:r>
          </a:p>
          <a:p>
            <a:r>
              <a:rPr lang="sr-Latn-RS" dirty="0"/>
              <a:t>~ 1.4 г/кг ТМ</a:t>
            </a:r>
          </a:p>
          <a:p>
            <a:pPr lvl="0"/>
            <a:r>
              <a:rPr lang="sr-Latn-RS" dirty="0"/>
              <a:t>~ 100 г/дан </a:t>
            </a:r>
          </a:p>
          <a:p>
            <a:pPr lvl="0"/>
            <a:r>
              <a:rPr lang="sr-Latn-RS" b="1" dirty="0"/>
              <a:t>БОДИБИЛДЕР</a:t>
            </a:r>
          </a:p>
          <a:p>
            <a:r>
              <a:rPr lang="sr-Latn-RS" dirty="0"/>
              <a:t>ТРЕНИРА 2 X ДНЕВНО:</a:t>
            </a:r>
          </a:p>
          <a:p>
            <a:r>
              <a:rPr lang="sr-Latn-RS" dirty="0"/>
              <a:t>~ 4.5 САТИ ДНЕВНО</a:t>
            </a:r>
          </a:p>
          <a:p>
            <a:r>
              <a:rPr lang="sr-Latn-RS" dirty="0"/>
              <a:t>ТЕЖИНА ~ 100 КГ</a:t>
            </a:r>
          </a:p>
          <a:p>
            <a:r>
              <a:rPr lang="sr-Latn-RS" dirty="0"/>
              <a:t>ПОТРЕБЕ ЗА ПРОТЕИНИМА</a:t>
            </a:r>
          </a:p>
          <a:p>
            <a:r>
              <a:rPr lang="sr-Latn-RS" dirty="0"/>
              <a:t>~ 1.8 г/кг ТМ</a:t>
            </a:r>
          </a:p>
          <a:p>
            <a:r>
              <a:rPr lang="sr-Latn-RS" dirty="0"/>
              <a:t>~ 180 г/дан</a:t>
            </a:r>
          </a:p>
          <a:p>
            <a:endParaRPr lang="sr-Latn-RS" dirty="0"/>
          </a:p>
        </p:txBody>
      </p:sp>
    </p:spTree>
    <p:extLst>
      <p:ext uri="{BB962C8B-B14F-4D97-AF65-F5344CB8AC3E}">
        <p14:creationId xmlns:p14="http://schemas.microsoft.com/office/powerpoint/2010/main" val="208543271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Врсте протеина-беланчевина</a:t>
            </a:r>
            <a:endParaRPr lang="sr-Latn-RS" dirty="0"/>
          </a:p>
        </p:txBody>
      </p:sp>
      <p:sp>
        <p:nvSpPr>
          <p:cNvPr id="3" name="Content Placeholder 2"/>
          <p:cNvSpPr>
            <a:spLocks noGrp="1"/>
          </p:cNvSpPr>
          <p:nvPr>
            <p:ph idx="1"/>
          </p:nvPr>
        </p:nvSpPr>
        <p:spPr/>
        <p:txBody>
          <a:bodyPr/>
          <a:lstStyle/>
          <a:p>
            <a:pPr marL="0" indent="0">
              <a:buNone/>
            </a:pPr>
            <a:r>
              <a:rPr lang="sr-Latn-RS" dirty="0">
                <a:solidFill>
                  <a:srgbClr val="000000"/>
                </a:solidFill>
              </a:rPr>
              <a:t>1. </a:t>
            </a:r>
            <a:r>
              <a:rPr lang="sr-Cyrl-RS" dirty="0" smtClean="0">
                <a:solidFill>
                  <a:srgbClr val="000000"/>
                </a:solidFill>
              </a:rPr>
              <a:t>ПРОТЕИНИ СУРУТКЕ</a:t>
            </a:r>
            <a:endParaRPr lang="sr-Latn-RS" dirty="0">
              <a:solidFill>
                <a:srgbClr val="000000"/>
              </a:solidFill>
            </a:endParaRPr>
          </a:p>
          <a:p>
            <a:pPr marL="0" indent="0">
              <a:buNone/>
            </a:pPr>
            <a:r>
              <a:rPr lang="sr-Latn-RS" dirty="0" smtClean="0">
                <a:solidFill>
                  <a:srgbClr val="000000"/>
                </a:solidFill>
              </a:rPr>
              <a:t>2</a:t>
            </a:r>
            <a:r>
              <a:rPr lang="sr-Latn-RS" dirty="0">
                <a:solidFill>
                  <a:srgbClr val="000000"/>
                </a:solidFill>
              </a:rPr>
              <a:t>. </a:t>
            </a:r>
            <a:r>
              <a:rPr lang="sr-Cyrl-RS" dirty="0" smtClean="0">
                <a:solidFill>
                  <a:srgbClr val="000000"/>
                </a:solidFill>
              </a:rPr>
              <a:t>КАЗЕИН</a:t>
            </a:r>
            <a:endParaRPr lang="sr-Latn-RS" dirty="0">
              <a:solidFill>
                <a:srgbClr val="000000"/>
              </a:solidFill>
            </a:endParaRPr>
          </a:p>
          <a:p>
            <a:pPr marL="0" indent="0">
              <a:buNone/>
            </a:pPr>
            <a:r>
              <a:rPr lang="sr-Latn-RS" dirty="0">
                <a:solidFill>
                  <a:srgbClr val="000000"/>
                </a:solidFill>
              </a:rPr>
              <a:t>3. </a:t>
            </a:r>
            <a:r>
              <a:rPr lang="sr-Cyrl-RS" dirty="0" smtClean="0">
                <a:solidFill>
                  <a:srgbClr val="000000"/>
                </a:solidFill>
              </a:rPr>
              <a:t>ПРОТЕИНИ СОЈЕ</a:t>
            </a:r>
            <a:endParaRPr lang="sr-Latn-RS" dirty="0">
              <a:solidFill>
                <a:srgbClr val="000000"/>
              </a:solidFill>
            </a:endParaRPr>
          </a:p>
          <a:p>
            <a:pPr marL="0" indent="0">
              <a:buNone/>
            </a:pPr>
            <a:r>
              <a:rPr lang="sr-Latn-RS" dirty="0">
                <a:solidFill>
                  <a:srgbClr val="000000"/>
                </a:solidFill>
              </a:rPr>
              <a:t>4. </a:t>
            </a:r>
            <a:r>
              <a:rPr lang="sr-Cyrl-RS" dirty="0" smtClean="0">
                <a:solidFill>
                  <a:srgbClr val="000000"/>
                </a:solidFill>
              </a:rPr>
              <a:t>ПРОТЕИНИ ЈАЈА</a:t>
            </a:r>
            <a:endParaRPr lang="sr-Latn-RS" dirty="0"/>
          </a:p>
        </p:txBody>
      </p:sp>
    </p:spTree>
    <p:extLst>
      <p:ext uri="{BB962C8B-B14F-4D97-AF65-F5344CB8AC3E}">
        <p14:creationId xmlns:p14="http://schemas.microsoft.com/office/powerpoint/2010/main" val="426604741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229600" cy="1143000"/>
          </a:xfrm>
        </p:spPr>
        <p:txBody>
          <a:bodyPr>
            <a:normAutofit fontScale="90000"/>
          </a:bodyPr>
          <a:lstStyle/>
          <a:p>
            <a:r>
              <a:rPr lang="sr-Latn-RS" dirty="0">
                <a:solidFill>
                  <a:srgbClr val="000000"/>
                </a:solidFill>
              </a:rPr>
              <a:t/>
            </a:r>
            <a:br>
              <a:rPr lang="sr-Latn-RS" dirty="0">
                <a:solidFill>
                  <a:srgbClr val="000000"/>
                </a:solidFill>
              </a:rPr>
            </a:br>
            <a:r>
              <a:rPr lang="sr-Latn-RS" dirty="0" smtClean="0">
                <a:solidFill>
                  <a:srgbClr val="000000"/>
                </a:solidFill>
              </a:rPr>
              <a:t>Whey protein</a:t>
            </a:r>
            <a:r>
              <a:rPr lang="sr-Latn-RS" dirty="0">
                <a:solidFill>
                  <a:srgbClr val="000000"/>
                </a:solidFill>
              </a:rPr>
              <a:t/>
            </a:r>
            <a:br>
              <a:rPr lang="sr-Latn-RS" dirty="0">
                <a:solidFill>
                  <a:srgbClr val="000000"/>
                </a:solidFill>
              </a:rPr>
            </a:br>
            <a:endParaRPr lang="sr-Latn-RS" dirty="0"/>
          </a:p>
        </p:txBody>
      </p:sp>
      <p:sp>
        <p:nvSpPr>
          <p:cNvPr id="3" name="Content Placeholder 2"/>
          <p:cNvSpPr>
            <a:spLocks noGrp="1"/>
          </p:cNvSpPr>
          <p:nvPr>
            <p:ph idx="1"/>
          </p:nvPr>
        </p:nvSpPr>
        <p:spPr/>
        <p:txBody>
          <a:bodyPr>
            <a:normAutofit fontScale="92500"/>
          </a:bodyPr>
          <a:lstStyle/>
          <a:p>
            <a:r>
              <a:rPr lang="sr-Latn-RS" dirty="0" smtClean="0">
                <a:solidFill>
                  <a:srgbClr val="000000"/>
                </a:solidFill>
              </a:rPr>
              <a:t>1</a:t>
            </a:r>
            <a:r>
              <a:rPr lang="sr-Latn-RS" dirty="0">
                <a:solidFill>
                  <a:srgbClr val="000000"/>
                </a:solidFill>
              </a:rPr>
              <a:t>. </a:t>
            </a:r>
            <a:r>
              <a:rPr lang="sr-Latn-RS" dirty="0"/>
              <a:t>Повећава мишићну масу и снагу поспешује раст мишића и снагу, убрзава опоравак.</a:t>
            </a:r>
          </a:p>
          <a:p>
            <a:r>
              <a:rPr lang="sr-Latn-RS" dirty="0"/>
              <a:t>2. Поспешује раст мишића,</a:t>
            </a:r>
            <a:r>
              <a:rPr lang="sr-Cyrl-RS" dirty="0"/>
              <a:t>  </a:t>
            </a:r>
            <a:r>
              <a:rPr lang="sr-Latn-RS" dirty="0"/>
              <a:t>убрзава опоравак и смањује % телесне масти.</a:t>
            </a:r>
          </a:p>
          <a:p>
            <a:r>
              <a:rPr lang="pl-PL" dirty="0"/>
              <a:t>3. Служи за опоравак спортиста </a:t>
            </a:r>
            <a:r>
              <a:rPr lang="sr-Latn-RS" dirty="0"/>
              <a:t>након интензивне физичке активности.</a:t>
            </a:r>
          </a:p>
          <a:p>
            <a:r>
              <a:rPr lang="sr-Latn-RS" dirty="0"/>
              <a:t>4. Смањује нето протеински </a:t>
            </a:r>
            <a:r>
              <a:rPr lang="pl-PL" dirty="0"/>
              <a:t>баланс у организму и на тај </a:t>
            </a:r>
            <a:r>
              <a:rPr lang="sr-Latn-RS" dirty="0"/>
              <a:t>начин доводи до повећања мишићне масе и снаге.</a:t>
            </a:r>
          </a:p>
          <a:p>
            <a:endParaRPr lang="sr-Latn-RS" dirty="0"/>
          </a:p>
        </p:txBody>
      </p:sp>
    </p:spTree>
    <p:extLst>
      <p:ext uri="{BB962C8B-B14F-4D97-AF65-F5344CB8AC3E}">
        <p14:creationId xmlns:p14="http://schemas.microsoft.com/office/powerpoint/2010/main" val="318671005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Протеини сурутке</a:t>
            </a:r>
            <a:endParaRPr lang="sr-Latn-RS" dirty="0"/>
          </a:p>
        </p:txBody>
      </p:sp>
      <p:sp>
        <p:nvSpPr>
          <p:cNvPr id="3" name="Content Placeholder 2"/>
          <p:cNvSpPr>
            <a:spLocks noGrp="1"/>
          </p:cNvSpPr>
          <p:nvPr>
            <p:ph idx="1"/>
          </p:nvPr>
        </p:nvSpPr>
        <p:spPr/>
        <p:txBody>
          <a:bodyPr>
            <a:normAutofit fontScale="85000" lnSpcReduction="20000"/>
          </a:bodyPr>
          <a:lstStyle/>
          <a:p>
            <a:pPr lvl="0"/>
            <a:r>
              <a:rPr lang="pl-PL" dirty="0"/>
              <a:t>Брже метаболишу и апсорбују у односу на остале врсте </a:t>
            </a:r>
            <a:r>
              <a:rPr lang="sr-Latn-RS" dirty="0"/>
              <a:t>протеина</a:t>
            </a:r>
          </a:p>
          <a:p>
            <a:pPr lvl="0"/>
            <a:r>
              <a:rPr lang="sr-Latn-RS" dirty="0"/>
              <a:t> </a:t>
            </a:r>
            <a:r>
              <a:rPr lang="it-IT" dirty="0"/>
              <a:t>Боље се мешају са течностима</a:t>
            </a:r>
            <a:endParaRPr lang="sr-Latn-RS" dirty="0"/>
          </a:p>
          <a:p>
            <a:pPr lvl="0"/>
            <a:r>
              <a:rPr lang="sr-Latn-RS" dirty="0"/>
              <a:t>Високо квалитетни протеини</a:t>
            </a:r>
          </a:p>
          <a:p>
            <a:pPr lvl="0"/>
            <a:r>
              <a:rPr lang="sr-Latn-RS" dirty="0"/>
              <a:t> После узимања протеина сурутке ниво аминокиселина у</a:t>
            </a:r>
          </a:p>
          <a:p>
            <a:pPr lvl="0"/>
            <a:r>
              <a:rPr lang="sr-Latn-RS" dirty="0"/>
              <a:t>крви брзо расте и стимулише синтезу протеина више него</a:t>
            </a:r>
          </a:p>
          <a:p>
            <a:pPr lvl="0"/>
            <a:r>
              <a:rPr lang="sr-Latn-RS" dirty="0"/>
              <a:t>конзумирање других врста протеина</a:t>
            </a:r>
          </a:p>
          <a:p>
            <a:r>
              <a:rPr lang="es-ES" dirty="0" err="1"/>
              <a:t>Одличан</a:t>
            </a:r>
            <a:r>
              <a:rPr lang="es-ES" dirty="0"/>
              <a:t> </a:t>
            </a:r>
            <a:r>
              <a:rPr lang="es-ES" dirty="0" err="1"/>
              <a:t>извор</a:t>
            </a:r>
            <a:r>
              <a:rPr lang="es-ES" dirty="0"/>
              <a:t> </a:t>
            </a:r>
            <a:r>
              <a:rPr lang="es-ES" dirty="0" err="1"/>
              <a:t>аминокиселина</a:t>
            </a:r>
            <a:r>
              <a:rPr lang="es-ES" dirty="0"/>
              <a:t> </a:t>
            </a:r>
            <a:r>
              <a:rPr lang="es-ES" dirty="0" err="1"/>
              <a:t>разгранатог</a:t>
            </a:r>
            <a:r>
              <a:rPr lang="es-ES" dirty="0"/>
              <a:t> </a:t>
            </a:r>
            <a:r>
              <a:rPr lang="es-ES" dirty="0" err="1"/>
              <a:t>ланца</a:t>
            </a:r>
            <a:endParaRPr lang="sr-Latn-RS" dirty="0"/>
          </a:p>
          <a:p>
            <a:pPr marL="0" indent="0">
              <a:buNone/>
            </a:pPr>
            <a:r>
              <a:rPr lang="es-ES" dirty="0" smtClean="0"/>
              <a:t>(</a:t>
            </a:r>
            <a:r>
              <a:rPr lang="es-ES" dirty="0"/>
              <a:t>BCAA)</a:t>
            </a:r>
            <a:endParaRPr lang="sr-Latn-RS" dirty="0"/>
          </a:p>
        </p:txBody>
      </p:sp>
    </p:spTree>
    <p:extLst>
      <p:ext uri="{BB962C8B-B14F-4D97-AF65-F5344CB8AC3E}">
        <p14:creationId xmlns:p14="http://schemas.microsoft.com/office/powerpoint/2010/main" val="113805979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Врсте протеина сурутке</a:t>
            </a:r>
            <a:endParaRPr lang="sr-Latn-RS" dirty="0"/>
          </a:p>
        </p:txBody>
      </p:sp>
      <p:sp>
        <p:nvSpPr>
          <p:cNvPr id="3" name="Content Placeholder 2"/>
          <p:cNvSpPr>
            <a:spLocks noGrp="1"/>
          </p:cNvSpPr>
          <p:nvPr>
            <p:ph idx="1"/>
          </p:nvPr>
        </p:nvSpPr>
        <p:spPr/>
        <p:txBody>
          <a:bodyPr>
            <a:noAutofit/>
          </a:bodyPr>
          <a:lstStyle/>
          <a:p>
            <a:pPr marL="0" indent="0">
              <a:buNone/>
            </a:pPr>
            <a:r>
              <a:rPr lang="sr-Cyrl-RS" sz="1800" dirty="0" smtClean="0">
                <a:latin typeface="Times New Roman" pitchFamily="18" charset="0"/>
                <a:cs typeface="Times New Roman" pitchFamily="18" charset="0"/>
              </a:rPr>
              <a:t>1. Концентрат-</a:t>
            </a:r>
            <a:r>
              <a:rPr lang="vi-VN" sz="1800" dirty="0">
                <a:latin typeface="Times New Roman" pitchFamily="18" charset="0"/>
                <a:cs typeface="Times New Roman" pitchFamily="18" charset="0"/>
              </a:rPr>
              <a:t>Procenat whey proteina koncetrata u preparatu je 65-85% zavisno od proizvođača. Najčešći slučaj u praksi je da procenat proteina u koncetratu ne prelazi 80% dok ostale procente čine masti i šećeri.</a:t>
            </a:r>
            <a:endParaRPr lang="sr-Cyrl-RS" sz="1800" dirty="0" smtClean="0">
              <a:latin typeface="Times New Roman" pitchFamily="18" charset="0"/>
              <a:cs typeface="Times New Roman" pitchFamily="18" charset="0"/>
            </a:endParaRPr>
          </a:p>
          <a:p>
            <a:pPr marL="0" indent="0">
              <a:buNone/>
            </a:pPr>
            <a:r>
              <a:rPr lang="sr-Cyrl-RS" sz="1800" dirty="0" smtClean="0">
                <a:latin typeface="Times New Roman" pitchFamily="18" charset="0"/>
                <a:cs typeface="Times New Roman" pitchFamily="18" charset="0"/>
              </a:rPr>
              <a:t>2. Изолат </a:t>
            </a:r>
          </a:p>
          <a:p>
            <a:pPr marL="0" indent="0">
              <a:buNone/>
            </a:pPr>
            <a:r>
              <a:rPr lang="sr-Cyrl-RS" sz="1800" dirty="0" smtClean="0">
                <a:latin typeface="Times New Roman" pitchFamily="18" charset="0"/>
                <a:cs typeface="Times New Roman" pitchFamily="18" charset="0"/>
              </a:rPr>
              <a:t>јоноизмењивачи-</a:t>
            </a:r>
            <a:r>
              <a:rPr lang="sr-Latn-RS" sz="1800" dirty="0">
                <a:latin typeface="Times New Roman" pitchFamily="18" charset="0"/>
                <a:cs typeface="Times New Roman" pitchFamily="18" charset="0"/>
              </a:rPr>
              <a:t> postupak kojim se iz mleka izvuku skoro samo proteini. Iako ovaj postupak menja strukturu dobijenih proteina, ovaj preparat sadrži i dalje visok procenat (88-92%) proteina surutke u 100g proizvoda.</a:t>
            </a:r>
            <a:r>
              <a:rPr lang="sr-Cyrl-RS" sz="1800" dirty="0" smtClean="0">
                <a:latin typeface="Times New Roman" pitchFamily="18" charset="0"/>
                <a:cs typeface="Times New Roman" pitchFamily="18" charset="0"/>
              </a:rPr>
              <a:t>,</a:t>
            </a:r>
          </a:p>
          <a:p>
            <a:pPr marL="0" indent="0">
              <a:buNone/>
            </a:pPr>
            <a:r>
              <a:rPr lang="sr-Cyrl-RS" sz="1800" dirty="0" smtClean="0">
                <a:latin typeface="Times New Roman" pitchFamily="18" charset="0"/>
                <a:cs typeface="Times New Roman" pitchFamily="18" charset="0"/>
              </a:rPr>
              <a:t> ултрамикрофилтрација</a:t>
            </a:r>
            <a:r>
              <a:rPr lang="vi-VN" sz="1800" dirty="0">
                <a:latin typeface="Times New Roman" pitchFamily="18" charset="0"/>
                <a:cs typeface="Times New Roman" pitchFamily="18" charset="0"/>
              </a:rPr>
              <a:t> </a:t>
            </a:r>
            <a:r>
              <a:rPr lang="sr-Cyrl-RS" sz="1800" dirty="0" smtClean="0">
                <a:latin typeface="Times New Roman" pitchFamily="18" charset="0"/>
                <a:cs typeface="Times New Roman" pitchFamily="18" charset="0"/>
              </a:rPr>
              <a:t>-</a:t>
            </a:r>
            <a:r>
              <a:rPr lang="sr-Latn-RS" sz="1800" dirty="0" smtClean="0">
                <a:latin typeface="Times New Roman" pitchFamily="18" charset="0"/>
                <a:cs typeface="Times New Roman" pitchFamily="18" charset="0"/>
              </a:rPr>
              <a:t>najčistiji </a:t>
            </a:r>
            <a:r>
              <a:rPr lang="sr-Latn-RS" sz="1800" dirty="0">
                <a:latin typeface="Times New Roman" pitchFamily="18" charset="0"/>
                <a:cs typeface="Times New Roman" pitchFamily="18" charset="0"/>
              </a:rPr>
              <a:t>proteinski preparat.100g ovog preparata sadrži obično 92-95% proteina, ne sadrži nečistoće, sadrži više BCAA i kalcijuma. Važno je da tehnologija dobijanja ovakvog preparata ne menja strukturu proteina. Koriste ga uglavnom vežbači koji su na dijeti bez ugljenih hidrata, osobe koje žele poboljšanje performansi i </a:t>
            </a:r>
            <a:r>
              <a:rPr lang="sr-Latn-RS" sz="1800" dirty="0" smtClean="0">
                <a:latin typeface="Times New Roman" pitchFamily="18" charset="0"/>
                <a:cs typeface="Times New Roman" pitchFamily="18" charset="0"/>
              </a:rPr>
              <a:t>žene</a:t>
            </a:r>
            <a:endParaRPr lang="sr-Cyrl-RS" sz="1800" dirty="0" smtClean="0">
              <a:latin typeface="Times New Roman" pitchFamily="18" charset="0"/>
              <a:cs typeface="Times New Roman" pitchFamily="18" charset="0"/>
            </a:endParaRPr>
          </a:p>
          <a:p>
            <a:pPr marL="0" indent="0">
              <a:buNone/>
            </a:pPr>
            <a:r>
              <a:rPr lang="sr-Cyrl-RS" sz="1800" dirty="0" smtClean="0">
                <a:latin typeface="Times New Roman" pitchFamily="18" charset="0"/>
                <a:cs typeface="Times New Roman" pitchFamily="18" charset="0"/>
              </a:rPr>
              <a:t>3. Хидроизолат </a:t>
            </a:r>
            <a:r>
              <a:rPr lang="vi-VN" sz="1800" dirty="0">
                <a:latin typeface="Times New Roman" pitchFamily="18" charset="0"/>
                <a:cs typeface="Times New Roman" pitchFamily="18" charset="0"/>
              </a:rPr>
              <a:t> preparat koji se najlakše vari jer je delom obrađen. Proteini surutke su hidrolizacijom podeljeni na manje delove-peptide. Peptidi se, zatim, preko mikrofiltera </a:t>
            </a:r>
            <a:r>
              <a:rPr lang="vi-VN" sz="1800" dirty="0" smtClean="0">
                <a:latin typeface="Times New Roman" pitchFamily="18" charset="0"/>
                <a:cs typeface="Times New Roman" pitchFamily="18" charset="0"/>
              </a:rPr>
              <a:t>izoluju</a:t>
            </a:r>
            <a:r>
              <a:rPr lang="sr-Cyrl-RS" sz="1800" dirty="0" smtClean="0">
                <a:latin typeface="Times New Roman" pitchFamily="18" charset="0"/>
                <a:cs typeface="Times New Roman" pitchFamily="18" charset="0"/>
              </a:rPr>
              <a:t>, </a:t>
            </a:r>
            <a:r>
              <a:rPr lang="vi-VN" sz="1800" dirty="0" smtClean="0">
                <a:latin typeface="Times New Roman" pitchFamily="18" charset="0"/>
                <a:cs typeface="Times New Roman" pitchFamily="18" charset="0"/>
              </a:rPr>
              <a:t>ovi </a:t>
            </a:r>
            <a:r>
              <a:rPr lang="vi-VN" sz="1800" dirty="0">
                <a:latin typeface="Times New Roman" pitchFamily="18" charset="0"/>
                <a:cs typeface="Times New Roman" pitchFamily="18" charset="0"/>
              </a:rPr>
              <a:t>preparati donose sve prednosti izolata, a uz to se lakše i brže apsorbuju posle uzimanja</a:t>
            </a:r>
            <a:endParaRPr lang="sr-Latn-RS" sz="1800" dirty="0">
              <a:latin typeface="Times New Roman" pitchFamily="18" charset="0"/>
              <a:cs typeface="Times New Roman" pitchFamily="18" charset="0"/>
            </a:endParaRPr>
          </a:p>
        </p:txBody>
      </p:sp>
    </p:spTree>
    <p:extLst>
      <p:ext uri="{BB962C8B-B14F-4D97-AF65-F5344CB8AC3E}">
        <p14:creationId xmlns:p14="http://schemas.microsoft.com/office/powerpoint/2010/main" val="215909408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Оптимална доза</a:t>
            </a:r>
            <a:endParaRPr lang="sr-Latn-RS" dirty="0"/>
          </a:p>
        </p:txBody>
      </p:sp>
      <p:sp>
        <p:nvSpPr>
          <p:cNvPr id="3" name="Content Placeholder 2"/>
          <p:cNvSpPr>
            <a:spLocks noGrp="1"/>
          </p:cNvSpPr>
          <p:nvPr>
            <p:ph idx="1"/>
          </p:nvPr>
        </p:nvSpPr>
        <p:spPr/>
        <p:txBody>
          <a:bodyPr>
            <a:normAutofit fontScale="85000" lnSpcReduction="20000"/>
          </a:bodyPr>
          <a:lstStyle/>
          <a:p>
            <a:pPr lvl="0"/>
            <a:r>
              <a:rPr lang="sr-Latn-RS" dirty="0"/>
              <a:t>ДОЗА ПРОТЕИНА КОЈА МАКСИМАЛНО СТИМУЛИШЕ МИШИЋНУ СИНТЕЗУ ПРОТЕИНА, АЛИ КОЈА НЕ ПОДЛЕЖЕ ОКСИДАЦИЈИ И НЕ СТИМУЛИШЕ ПРОДУКЦИЈУ УРЕЕ!!!</a:t>
            </a:r>
          </a:p>
          <a:p>
            <a:pPr lvl="0"/>
            <a:r>
              <a:rPr lang="sr-Latn-RS" dirty="0"/>
              <a:t>Доза протеина која максимално стимулише мишићну синтезу протеина: 20‐25 г.</a:t>
            </a:r>
          </a:p>
          <a:p>
            <a:pPr lvl="0"/>
            <a:r>
              <a:rPr lang="sr-Latn-RS" dirty="0"/>
              <a:t>Дневни унос &gt; РДА (препоручене дневне дозе)</a:t>
            </a:r>
          </a:p>
          <a:p>
            <a:pPr lvl="0"/>
            <a:r>
              <a:rPr lang="sr-Latn-RS" dirty="0"/>
              <a:t>Акценат на производе богате леуцином (у циљу добијања маx</a:t>
            </a:r>
          </a:p>
          <a:p>
            <a:r>
              <a:rPr lang="sr-Latn-RS" dirty="0"/>
              <a:t>резултата).</a:t>
            </a:r>
          </a:p>
          <a:p>
            <a:pPr lvl="0"/>
            <a:r>
              <a:rPr lang="sr-Latn-RS" dirty="0"/>
              <a:t>Конзумирати протеин </a:t>
            </a:r>
            <a:r>
              <a:rPr lang="sr-Latn-RS" b="1" dirty="0"/>
              <a:t>што пре </a:t>
            </a:r>
            <a:r>
              <a:rPr lang="sr-Latn-RS" dirty="0"/>
              <a:t>након завршетка тренинга.</a:t>
            </a:r>
          </a:p>
          <a:p>
            <a:endParaRPr lang="sr-Latn-RS" dirty="0"/>
          </a:p>
        </p:txBody>
      </p:sp>
    </p:spTree>
    <p:extLst>
      <p:ext uri="{BB962C8B-B14F-4D97-AF65-F5344CB8AC3E}">
        <p14:creationId xmlns:p14="http://schemas.microsoft.com/office/powerpoint/2010/main" val="296361005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препоруке</a:t>
            </a:r>
            <a:endParaRPr lang="sr-Latn-RS" dirty="0"/>
          </a:p>
        </p:txBody>
      </p:sp>
      <p:sp>
        <p:nvSpPr>
          <p:cNvPr id="3" name="Content Placeholder 2"/>
          <p:cNvSpPr>
            <a:spLocks noGrp="1"/>
          </p:cNvSpPr>
          <p:nvPr>
            <p:ph idx="1"/>
          </p:nvPr>
        </p:nvSpPr>
        <p:spPr/>
        <p:txBody>
          <a:bodyPr>
            <a:normAutofit fontScale="92500" lnSpcReduction="20000"/>
          </a:bodyPr>
          <a:lstStyle/>
          <a:p>
            <a:r>
              <a:rPr lang="sr-Cyrl-RS" dirty="0" smtClean="0"/>
              <a:t>Довољно протеина-беланчевина</a:t>
            </a:r>
            <a:r>
              <a:rPr lang="sr-Latn-RS" dirty="0" smtClean="0"/>
              <a:t>(20‐25g)</a:t>
            </a:r>
            <a:r>
              <a:rPr lang="sr-Cyrl-RS" dirty="0" smtClean="0"/>
              <a:t>-3 пута у току дана-сви главни оброци</a:t>
            </a:r>
            <a:endParaRPr lang="sr-Latn-RS" dirty="0"/>
          </a:p>
          <a:p>
            <a:r>
              <a:rPr lang="sr-Latn-RS" dirty="0" smtClean="0"/>
              <a:t>20‐25g </a:t>
            </a:r>
            <a:r>
              <a:rPr lang="sr-Cyrl-RS" dirty="0" smtClean="0"/>
              <a:t>непосредно после тренинга или вежбања</a:t>
            </a:r>
            <a:endParaRPr lang="sr-Latn-RS" dirty="0"/>
          </a:p>
          <a:p>
            <a:r>
              <a:rPr lang="sr-Latn-RS" dirty="0" smtClean="0"/>
              <a:t>whey protein</a:t>
            </a:r>
            <a:r>
              <a:rPr lang="sr-Cyrl-RS" dirty="0" smtClean="0"/>
              <a:t>-добар извор протеина-група А</a:t>
            </a:r>
          </a:p>
          <a:p>
            <a:r>
              <a:rPr lang="sr-Cyrl-RS" dirty="0" smtClean="0"/>
              <a:t>Висок ниво </a:t>
            </a:r>
            <a:r>
              <a:rPr lang="sr-Latn-RS" dirty="0" smtClean="0"/>
              <a:t>BCAA amino</a:t>
            </a:r>
            <a:r>
              <a:rPr lang="sr-Cyrl-RS" dirty="0" smtClean="0"/>
              <a:t> </a:t>
            </a:r>
            <a:r>
              <a:rPr lang="sr-Latn-RS" dirty="0" smtClean="0"/>
              <a:t>kiselina</a:t>
            </a:r>
            <a:r>
              <a:rPr lang="sr-Latn-RS" dirty="0"/>
              <a:t>: leucin, izoleucin,</a:t>
            </a:r>
          </a:p>
          <a:p>
            <a:r>
              <a:rPr lang="sr-Latn-RS" dirty="0"/>
              <a:t>valin + glutamin</a:t>
            </a:r>
          </a:p>
          <a:p>
            <a:pPr marL="0" indent="0">
              <a:buNone/>
            </a:pPr>
            <a:r>
              <a:rPr lang="sr-Latn-RS" dirty="0" smtClean="0"/>
              <a:t>doza </a:t>
            </a:r>
            <a:r>
              <a:rPr lang="sr-Latn-RS" dirty="0"/>
              <a:t>od 20‐25g max</a:t>
            </a:r>
          </a:p>
          <a:p>
            <a:r>
              <a:rPr lang="sr-Cyrl-RS" dirty="0" smtClean="0"/>
              <a:t>Стимулише мишићну синтезу протеина</a:t>
            </a:r>
            <a:endParaRPr lang="sr-Latn-RS" dirty="0"/>
          </a:p>
        </p:txBody>
      </p:sp>
    </p:spTree>
    <p:extLst>
      <p:ext uri="{BB962C8B-B14F-4D97-AF65-F5344CB8AC3E}">
        <p14:creationId xmlns:p14="http://schemas.microsoft.com/office/powerpoint/2010/main" val="319594033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Могућа нежељена дејства</a:t>
            </a:r>
            <a:endParaRPr lang="sr-Latn-RS" dirty="0"/>
          </a:p>
        </p:txBody>
      </p:sp>
      <p:sp>
        <p:nvSpPr>
          <p:cNvPr id="3" name="Content Placeholder 2"/>
          <p:cNvSpPr>
            <a:spLocks noGrp="1"/>
          </p:cNvSpPr>
          <p:nvPr>
            <p:ph idx="1"/>
          </p:nvPr>
        </p:nvSpPr>
        <p:spPr/>
        <p:txBody>
          <a:bodyPr>
            <a:normAutofit/>
          </a:bodyPr>
          <a:lstStyle/>
          <a:p>
            <a:r>
              <a:rPr lang="sr-Cyrl-RS" b="1" dirty="0" smtClean="0"/>
              <a:t>Поремећена функција бубрега-поремећај елиминације урее и азота</a:t>
            </a:r>
            <a:endParaRPr lang="pl-PL" b="1" dirty="0"/>
          </a:p>
          <a:p>
            <a:r>
              <a:rPr lang="sr-Cyrl-RS" dirty="0" smtClean="0"/>
              <a:t>Повећан губитак калцијума</a:t>
            </a:r>
            <a:endParaRPr lang="sr-Latn-RS" dirty="0"/>
          </a:p>
          <a:p>
            <a:r>
              <a:rPr lang="sr-Cyrl-RS" dirty="0" smtClean="0"/>
              <a:t>Дехидратација </a:t>
            </a:r>
            <a:endParaRPr lang="sr-Latn-RS" dirty="0"/>
          </a:p>
        </p:txBody>
      </p:sp>
    </p:spTree>
    <p:extLst>
      <p:ext uri="{BB962C8B-B14F-4D97-AF65-F5344CB8AC3E}">
        <p14:creationId xmlns:p14="http://schemas.microsoft.com/office/powerpoint/2010/main" val="36903976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КРЕАТИН-КРЕАТИНИН</a:t>
            </a:r>
            <a:endParaRPr lang="sr-Latn-RS" dirty="0"/>
          </a:p>
        </p:txBody>
      </p:sp>
      <p:sp>
        <p:nvSpPr>
          <p:cNvPr id="3" name="Content Placeholder 2"/>
          <p:cNvSpPr>
            <a:spLocks noGrp="1"/>
          </p:cNvSpPr>
          <p:nvPr>
            <p:ph idx="1"/>
          </p:nvPr>
        </p:nvSpPr>
        <p:spPr>
          <a:xfrm>
            <a:off x="457200" y="1600200"/>
            <a:ext cx="8507288" cy="4525963"/>
          </a:xfrm>
        </p:spPr>
        <p:txBody>
          <a:bodyPr/>
          <a:lstStyle/>
          <a:p>
            <a:r>
              <a:rPr lang="sr-Cyrl-RS" dirty="0" smtClean="0"/>
              <a:t>Метаболисањем креатина настаје креатинин</a:t>
            </a:r>
          </a:p>
          <a:p>
            <a:r>
              <a:rPr lang="sr-Cyrl-RS" dirty="0" smtClean="0"/>
              <a:t>Ствара се у јетри и делимично у панкреасу</a:t>
            </a:r>
          </a:p>
          <a:p>
            <a:r>
              <a:rPr lang="sr-Cyrl-RS" dirty="0" smtClean="0"/>
              <a:t>Излучује се путем гломерулске бубрежне фултрације</a:t>
            </a:r>
          </a:p>
          <a:p>
            <a:r>
              <a:rPr lang="sr-Cyrl-RS" dirty="0" smtClean="0"/>
              <a:t>Мишићна маса</a:t>
            </a:r>
          </a:p>
          <a:p>
            <a:r>
              <a:rPr lang="sr-Cyrl-RS" dirty="0" smtClean="0"/>
              <a:t>Мишићна контракција</a:t>
            </a:r>
            <a:endParaRPr lang="sr-Latn-RS" dirty="0" smtClean="0"/>
          </a:p>
          <a:p>
            <a:endParaRPr lang="sr-Latn-RS" dirty="0"/>
          </a:p>
        </p:txBody>
      </p:sp>
    </p:spTree>
    <p:extLst>
      <p:ext uri="{BB962C8B-B14F-4D97-AF65-F5344CB8AC3E}">
        <p14:creationId xmlns:p14="http://schemas.microsoft.com/office/powerpoint/2010/main" val="6891378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44824"/>
            <a:ext cx="8229600" cy="1143000"/>
          </a:xfrm>
        </p:spPr>
        <p:txBody>
          <a:bodyPr/>
          <a:lstStyle/>
          <a:p>
            <a:r>
              <a:rPr lang="sr-Cyrl-RS" dirty="0" smtClean="0"/>
              <a:t>Угљени хидрати</a:t>
            </a:r>
            <a:endParaRPr lang="sr-Latn-RS" dirty="0"/>
          </a:p>
        </p:txBody>
      </p:sp>
    </p:spTree>
    <p:extLst>
      <p:ext uri="{BB962C8B-B14F-4D97-AF65-F5344CB8AC3E}">
        <p14:creationId xmlns:p14="http://schemas.microsoft.com/office/powerpoint/2010/main" val="281817208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Суплементи.... </a:t>
            </a:r>
            <a:endParaRPr lang="sr-Latn-RS" dirty="0"/>
          </a:p>
        </p:txBody>
      </p:sp>
      <p:sp>
        <p:nvSpPr>
          <p:cNvPr id="3" name="Content Placeholder 2"/>
          <p:cNvSpPr>
            <a:spLocks noGrp="1"/>
          </p:cNvSpPr>
          <p:nvPr>
            <p:ph idx="1"/>
          </p:nvPr>
        </p:nvSpPr>
        <p:spPr/>
        <p:txBody>
          <a:bodyPr>
            <a:normAutofit fontScale="85000" lnSpcReduction="20000"/>
          </a:bodyPr>
          <a:lstStyle/>
          <a:p>
            <a:pPr lvl="0"/>
            <a:r>
              <a:rPr lang="vi-VN" dirty="0"/>
              <a:t>Креатин може довести до пораста чисте мишићне масе, може побољшати перформансе на тренингу, повећати снагу и јачину, а такође поседује и терапеутске погодности као што су обнова АТП-а, стимулација синтезе протеина, као и постизање већег ћелијског волумена. </a:t>
            </a:r>
            <a:endParaRPr lang="sr-Latn-RS" dirty="0"/>
          </a:p>
          <a:p>
            <a:pPr lvl="0"/>
            <a:r>
              <a:rPr lang="vi-VN" dirty="0"/>
              <a:t>Креатин монохидрат је најпознатији и највише коришћени облик креатина. Креатин монохидрат је бољи облик за унос јер молекули креатин фосфата су велики организам не може одмах искористити већ прво мора доћи до њиховог раздвајања. Креатин монохидрат се апсорбује директно.</a:t>
            </a:r>
            <a:endParaRPr lang="sr-Latn-RS" dirty="0"/>
          </a:p>
          <a:p>
            <a:endParaRPr lang="sr-Latn-RS" dirty="0"/>
          </a:p>
        </p:txBody>
      </p:sp>
    </p:spTree>
    <p:extLst>
      <p:ext uri="{BB962C8B-B14F-4D97-AF65-F5344CB8AC3E}">
        <p14:creationId xmlns:p14="http://schemas.microsoft.com/office/powerpoint/2010/main" val="38504508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Креатин малат-етил естар</a:t>
            </a:r>
            <a:endParaRPr lang="sr-Latn-RS" dirty="0"/>
          </a:p>
        </p:txBody>
      </p:sp>
      <p:sp>
        <p:nvSpPr>
          <p:cNvPr id="3" name="Content Placeholder 2"/>
          <p:cNvSpPr>
            <a:spLocks noGrp="1"/>
          </p:cNvSpPr>
          <p:nvPr>
            <p:ph idx="1"/>
          </p:nvPr>
        </p:nvSpPr>
        <p:spPr>
          <a:xfrm>
            <a:off x="179512" y="1124744"/>
            <a:ext cx="8856984" cy="5472608"/>
          </a:xfrm>
        </p:spPr>
        <p:txBody>
          <a:bodyPr>
            <a:normAutofit fontScale="62500" lnSpcReduction="20000"/>
          </a:bodyPr>
          <a:lstStyle/>
          <a:p>
            <a:pPr lvl="0"/>
            <a:r>
              <a:rPr lang="vi-VN" dirty="0"/>
              <a:t>Комбиновањем јабучне киселине и креатин монохидрата добија се трикреатин малат који се много боље раствара у води од обичног креатина, елиминише могућност јављања стомачних тегоба и много ефикасније утиче на регенерацију молекула АТП-а. </a:t>
            </a:r>
            <a:br>
              <a:rPr lang="vi-VN" dirty="0"/>
            </a:br>
            <a:r>
              <a:rPr lang="vi-VN" dirty="0"/>
              <a:t>Креатин етил естар је естерификовани креатин монохидрат. Естри, као органске супстанце, се добијају реакцијом карбоксилних киселина и алкохола и нека од истраживања указују на већу ефикасност естерификованог креатина. </a:t>
            </a:r>
            <a:br>
              <a:rPr lang="vi-VN" dirty="0"/>
            </a:br>
            <a:r>
              <a:rPr lang="vi-VN" dirty="0"/>
              <a:t>Шта се заправо добија додавањем естра?</a:t>
            </a:r>
            <a:br>
              <a:rPr lang="vi-VN" dirty="0"/>
            </a:br>
            <a:r>
              <a:rPr lang="vi-VN" dirty="0"/>
              <a:t>Сам молекул креатина ће добити способност за лакши пролазак кроз мембрану ћелија црева и самим тим његова абсорпција ће бити повећана, што се уједно односи и на мишићну ћелију.</a:t>
            </a:r>
            <a:br>
              <a:rPr lang="vi-VN" dirty="0"/>
            </a:br>
            <a:r>
              <a:rPr lang="vi-VN" dirty="0"/>
              <a:t>Дакле једна од великих предности креатин етил естра је управо то што се директно абсорбује и не зависи од инсулина, те се сматра да чак и прости шећери као што је декстроза уз њега нису неопходни. Још једна погодност је што нема вишкова и задржавања ван мишићне ћелије што значи да неће доћи до задржавања воде и надутости коју неки вежбачи настоје да избегну. Такође, уколико имате стомачних проблема – ово је један од добрих предлога!</a:t>
            </a:r>
            <a:br>
              <a:rPr lang="vi-VN" dirty="0"/>
            </a:br>
            <a:r>
              <a:rPr lang="vi-VN" dirty="0"/>
              <a:t>Оно што је још веома практично је да нема фазе пуњења и дозе које се узимају су доста мање него код креатин монохидрата, управо због високог степена искористљивости у организму</a:t>
            </a:r>
            <a:endParaRPr lang="sr-Latn-RS" dirty="0"/>
          </a:p>
          <a:p>
            <a:pPr marL="0" indent="0">
              <a:buNone/>
            </a:pPr>
            <a:endParaRPr lang="sr-Latn-RS" dirty="0"/>
          </a:p>
        </p:txBody>
      </p:sp>
    </p:spTree>
    <p:extLst>
      <p:ext uri="{BB962C8B-B14F-4D97-AF65-F5344CB8AC3E}">
        <p14:creationId xmlns:p14="http://schemas.microsoft.com/office/powerpoint/2010/main" val="411286102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Алкални креатин</a:t>
            </a:r>
            <a:endParaRPr lang="sr-Latn-RS" dirty="0"/>
          </a:p>
        </p:txBody>
      </p:sp>
      <p:sp>
        <p:nvSpPr>
          <p:cNvPr id="3" name="Content Placeholder 2"/>
          <p:cNvSpPr>
            <a:spLocks noGrp="1"/>
          </p:cNvSpPr>
          <p:nvPr>
            <p:ph idx="1"/>
          </p:nvPr>
        </p:nvSpPr>
        <p:spPr>
          <a:xfrm>
            <a:off x="107504" y="1196752"/>
            <a:ext cx="9036496" cy="5400600"/>
          </a:xfrm>
        </p:spPr>
        <p:txBody>
          <a:bodyPr>
            <a:normAutofit fontScale="77500" lnSpcReduction="20000"/>
          </a:bodyPr>
          <a:lstStyle/>
          <a:p>
            <a:pPr lvl="0"/>
            <a:r>
              <a:rPr lang="sr-Latn-RS" dirty="0"/>
              <a:t>Пуферисани креатин пролази кроз крвоток нетакнут да би нахранио мишиће пуном снагом. </a:t>
            </a:r>
            <a:br>
              <a:rPr lang="sr-Latn-RS" dirty="0"/>
            </a:br>
            <a:r>
              <a:rPr lang="sr-Latn-RS" dirty="0"/>
              <a:t>Истраживања су показала да од </a:t>
            </a:r>
            <a:r>
              <a:rPr lang="sr-Cyrl-RS" dirty="0" smtClean="0"/>
              <a:t>рН</a:t>
            </a:r>
            <a:r>
              <a:rPr lang="sr-Latn-RS" dirty="0" smtClean="0"/>
              <a:t> </a:t>
            </a:r>
            <a:r>
              <a:rPr lang="sr-Latn-RS" dirty="0"/>
              <a:t>вредности зависи брзина трансформације креатина у неупотребљиву форму креатинин. Што је </a:t>
            </a:r>
            <a:r>
              <a:rPr lang="sr-Cyrl-RS" dirty="0" smtClean="0"/>
              <a:t>рН</a:t>
            </a:r>
            <a:r>
              <a:rPr lang="sr-Latn-RS" dirty="0" smtClean="0"/>
              <a:t> </a:t>
            </a:r>
            <a:r>
              <a:rPr lang="sr-Latn-RS" dirty="0"/>
              <a:t>вредност нижа, већа је брзина трансформације у креатинин, а око 12 </a:t>
            </a:r>
            <a:r>
              <a:rPr lang="sr-Cyrl-RS" dirty="0" smtClean="0"/>
              <a:t>рН</a:t>
            </a:r>
            <a:r>
              <a:rPr lang="sr-Latn-RS" dirty="0" smtClean="0"/>
              <a:t> </a:t>
            </a:r>
            <a:r>
              <a:rPr lang="sr-Latn-RS" dirty="0"/>
              <a:t>јединице ова трансформација је спречена. С обзиром на ове чињенице дизајниран је Кре-Алкалyн </a:t>
            </a:r>
            <a:r>
              <a:rPr lang="sr-Cyrl-RS" dirty="0" smtClean="0"/>
              <a:t>рН</a:t>
            </a:r>
            <a:r>
              <a:rPr lang="sr-Latn-RS" dirty="0" smtClean="0"/>
              <a:t> </a:t>
            </a:r>
            <a:r>
              <a:rPr lang="sr-Latn-RS" dirty="0"/>
              <a:t>вредности 12, што омогућава стабилност у течностима и максималну биорасположивост. Пуферисани креатин делује 10 пута јачом снагом у односу на обичан креатин, па се препоручује употреба свега 1,5г дневно. </a:t>
            </a:r>
            <a:br>
              <a:rPr lang="sr-Latn-RS" dirty="0"/>
            </a:br>
            <a:r>
              <a:rPr lang="sr-Latn-RS" dirty="0"/>
              <a:t>Кре-Алкалyн неутрализује млечну киселину и тиме омогућава боље перформансе, спречава замор и упалу мишића. </a:t>
            </a:r>
            <a:br>
              <a:rPr lang="sr-Latn-RS" dirty="0"/>
            </a:br>
            <a:r>
              <a:rPr lang="sr-Latn-RS" dirty="0"/>
              <a:t>Једна од значајнијих предности пуферисаног креатина је што не изазива креатинску надутост, нити стомачне тегобе у односу на друге креатинске производе.</a:t>
            </a:r>
          </a:p>
          <a:p>
            <a:endParaRPr lang="sr-Latn-RS" dirty="0"/>
          </a:p>
        </p:txBody>
      </p:sp>
    </p:spTree>
    <p:extLst>
      <p:ext uri="{BB962C8B-B14F-4D97-AF65-F5344CB8AC3E}">
        <p14:creationId xmlns:p14="http://schemas.microsoft.com/office/powerpoint/2010/main" val="182533036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Сложени креатински производи</a:t>
            </a:r>
            <a:endParaRPr lang="sr-Latn-RS" dirty="0"/>
          </a:p>
        </p:txBody>
      </p:sp>
      <p:sp>
        <p:nvSpPr>
          <p:cNvPr id="3" name="Content Placeholder 2"/>
          <p:cNvSpPr>
            <a:spLocks noGrp="1"/>
          </p:cNvSpPr>
          <p:nvPr>
            <p:ph idx="1"/>
          </p:nvPr>
        </p:nvSpPr>
        <p:spPr/>
        <p:txBody>
          <a:bodyPr>
            <a:normAutofit/>
          </a:bodyPr>
          <a:lstStyle/>
          <a:p>
            <a:pPr lvl="0"/>
            <a:r>
              <a:rPr lang="sr-Latn-RS" dirty="0"/>
              <a:t>садрже више врста креатина, </a:t>
            </a:r>
          </a:p>
          <a:p>
            <a:pPr lvl="0"/>
            <a:r>
              <a:rPr lang="sr-Latn-RS" dirty="0"/>
              <a:t>креатин монохидрат, креатин етил ест</a:t>
            </a:r>
            <a:r>
              <a:rPr lang="sr-Cyrl-RS" dirty="0"/>
              <a:t>а</a:t>
            </a:r>
            <a:r>
              <a:rPr lang="sr-Latn-RS" dirty="0"/>
              <a:t>р, креатин магнезијум-хелат и друге облике креатина</a:t>
            </a:r>
          </a:p>
          <a:p>
            <a:pPr lvl="0"/>
            <a:r>
              <a:rPr lang="sr-Latn-RS" dirty="0"/>
              <a:t>+ таурин, тирозин, бетаин, аргинин и друге састојке који могу утицати на већу прокрвљеност и мишићни рад, као и боље перформансе. </a:t>
            </a:r>
          </a:p>
          <a:p>
            <a:endParaRPr lang="sr-Latn-RS" dirty="0"/>
          </a:p>
        </p:txBody>
      </p:sp>
    </p:spTree>
    <p:extLst>
      <p:ext uri="{BB962C8B-B14F-4D97-AF65-F5344CB8AC3E}">
        <p14:creationId xmlns:p14="http://schemas.microsoft.com/office/powerpoint/2010/main" val="252963379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Најчешће коришћени суплементи</a:t>
            </a:r>
            <a:endParaRPr lang="sr-Latn-RS" dirty="0"/>
          </a:p>
        </p:txBody>
      </p:sp>
      <p:sp>
        <p:nvSpPr>
          <p:cNvPr id="3" name="Content Placeholder 2"/>
          <p:cNvSpPr>
            <a:spLocks noGrp="1"/>
          </p:cNvSpPr>
          <p:nvPr>
            <p:ph idx="1"/>
          </p:nvPr>
        </p:nvSpPr>
        <p:spPr/>
        <p:txBody>
          <a:bodyPr>
            <a:normAutofit/>
          </a:bodyPr>
          <a:lstStyle/>
          <a:p>
            <a:pPr marL="0" indent="0">
              <a:buNone/>
            </a:pPr>
            <a:r>
              <a:rPr lang="sr-Latn-RS" dirty="0" smtClean="0"/>
              <a:t>1</a:t>
            </a:r>
            <a:r>
              <a:rPr lang="sr-Latn-RS" dirty="0"/>
              <a:t>. </a:t>
            </a:r>
            <a:r>
              <a:rPr lang="sr-Cyrl-RS" dirty="0" smtClean="0"/>
              <a:t>АМИНИКИСЕЛИНЕ</a:t>
            </a:r>
            <a:r>
              <a:rPr lang="sr-Latn-RS" dirty="0" smtClean="0"/>
              <a:t> </a:t>
            </a:r>
            <a:r>
              <a:rPr lang="sr-Latn-RS" dirty="0"/>
              <a:t>– 13%</a:t>
            </a:r>
          </a:p>
          <a:p>
            <a:pPr marL="0" indent="0">
              <a:buNone/>
            </a:pPr>
            <a:r>
              <a:rPr lang="sr-Latn-RS" dirty="0"/>
              <a:t>2. </a:t>
            </a:r>
            <a:r>
              <a:rPr lang="sr-Cyrl-RS" dirty="0" smtClean="0"/>
              <a:t>ГЛУТАМИН</a:t>
            </a:r>
            <a:r>
              <a:rPr lang="sr-Latn-RS" dirty="0" smtClean="0"/>
              <a:t> </a:t>
            </a:r>
            <a:r>
              <a:rPr lang="sr-Latn-RS" dirty="0"/>
              <a:t>– 10%</a:t>
            </a:r>
          </a:p>
          <a:p>
            <a:pPr marL="0" indent="0">
              <a:buNone/>
            </a:pPr>
            <a:r>
              <a:rPr lang="sr-Latn-RS" dirty="0"/>
              <a:t>3. </a:t>
            </a:r>
            <a:r>
              <a:rPr lang="sr-Cyrl-RS" dirty="0" smtClean="0"/>
              <a:t>СПОРТСКА ПИЋА</a:t>
            </a:r>
            <a:r>
              <a:rPr lang="sr-Latn-RS" dirty="0" smtClean="0"/>
              <a:t>– </a:t>
            </a:r>
            <a:r>
              <a:rPr lang="sr-Latn-RS" dirty="0"/>
              <a:t>9.5%</a:t>
            </a:r>
          </a:p>
          <a:p>
            <a:pPr marL="0" indent="0">
              <a:buNone/>
            </a:pPr>
            <a:r>
              <a:rPr lang="sr-Latn-RS" dirty="0" smtClean="0"/>
              <a:t>4. </a:t>
            </a:r>
            <a:r>
              <a:rPr lang="sr-Cyrl-RS" dirty="0" smtClean="0"/>
              <a:t>КРЕАТИН </a:t>
            </a:r>
            <a:r>
              <a:rPr lang="sr-Latn-RS" dirty="0" smtClean="0"/>
              <a:t>- 6. </a:t>
            </a:r>
            <a:r>
              <a:rPr lang="sr-Latn-RS" dirty="0"/>
              <a:t>7%</a:t>
            </a:r>
          </a:p>
          <a:p>
            <a:pPr marL="0" indent="0">
              <a:buNone/>
            </a:pPr>
            <a:r>
              <a:rPr lang="sr-Latn-RS" dirty="0" smtClean="0"/>
              <a:t>5</a:t>
            </a:r>
            <a:r>
              <a:rPr lang="sr-Latn-RS" dirty="0"/>
              <a:t>. WHEY PROTEIN – 6.5%</a:t>
            </a:r>
          </a:p>
        </p:txBody>
      </p:sp>
    </p:spTree>
    <p:extLst>
      <p:ext uri="{BB962C8B-B14F-4D97-AF65-F5344CB8AC3E}">
        <p14:creationId xmlns:p14="http://schemas.microsoft.com/office/powerpoint/2010/main" val="42843740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Глутамин </a:t>
            </a:r>
            <a:endParaRPr lang="sr-Latn-RS" dirty="0"/>
          </a:p>
        </p:txBody>
      </p:sp>
      <p:sp>
        <p:nvSpPr>
          <p:cNvPr id="3" name="Content Placeholder 2"/>
          <p:cNvSpPr>
            <a:spLocks noGrp="1"/>
          </p:cNvSpPr>
          <p:nvPr>
            <p:ph idx="1"/>
          </p:nvPr>
        </p:nvSpPr>
        <p:spPr/>
        <p:txBody>
          <a:bodyPr>
            <a:normAutofit fontScale="55000" lnSpcReduction="20000"/>
          </a:bodyPr>
          <a:lstStyle/>
          <a:p>
            <a:r>
              <a:rPr lang="sr-Cyrl-RS" dirty="0" smtClean="0"/>
              <a:t>Неесенцијална аминокиселина</a:t>
            </a:r>
          </a:p>
          <a:p>
            <a:r>
              <a:rPr lang="sr-Cyrl-RS" dirty="0" smtClean="0"/>
              <a:t>1930.год</a:t>
            </a:r>
          </a:p>
          <a:p>
            <a:r>
              <a:rPr lang="sr-Cyrl-RS" dirty="0" smtClean="0"/>
              <a:t>Тренажни процес</a:t>
            </a:r>
          </a:p>
          <a:p>
            <a:r>
              <a:rPr lang="sr-Cyrl-RS" dirty="0" smtClean="0"/>
              <a:t>Спортови снаге и издржљивости</a:t>
            </a:r>
          </a:p>
          <a:p>
            <a:r>
              <a:rPr lang="sr-Cyrl-RS" dirty="0" smtClean="0"/>
              <a:t>Јачање имуног система</a:t>
            </a:r>
          </a:p>
          <a:p>
            <a:r>
              <a:rPr lang="sr-Cyrl-RS" dirty="0" smtClean="0"/>
              <a:t>Смањење катаболизма беланчевина, повећање анаболизма</a:t>
            </a:r>
          </a:p>
          <a:p>
            <a:r>
              <a:rPr lang="sr-Cyrl-RS" dirty="0" smtClean="0"/>
              <a:t>Отклањање умора и замора</a:t>
            </a:r>
          </a:p>
          <a:p>
            <a:r>
              <a:rPr lang="sr-Cyrl-RS" dirty="0" smtClean="0"/>
              <a:t>Позитиван ефекат на стварање гликогена у јетри ???</a:t>
            </a:r>
          </a:p>
          <a:p>
            <a:r>
              <a:rPr lang="sr-Cyrl-RS" dirty="0" smtClean="0"/>
              <a:t>Препоручена доза-5-20гр/дан (врста спорта или физичке активности, телесна тежина спортисте, здравствено стање ....</a:t>
            </a:r>
          </a:p>
          <a:p>
            <a:r>
              <a:rPr lang="sr-Cyrl-RS" dirty="0" smtClean="0"/>
              <a:t>На празан стомак, пред спавање, после тренинга</a:t>
            </a:r>
          </a:p>
          <a:p>
            <a:r>
              <a:rPr lang="sr-Cyrl-RS" dirty="0" smtClean="0"/>
              <a:t>Извори: говедина, пилетина, јаја, риба, млеко, пшеница, купус, спанаћ, першун, пасуљ</a:t>
            </a:r>
          </a:p>
          <a:p>
            <a:r>
              <a:rPr lang="sr-Cyrl-RS" dirty="0" smtClean="0"/>
              <a:t>Негативни ефекти: повећање нивоа јетриних трансаминаза у крви, непријатан укус у устима, горак</a:t>
            </a:r>
          </a:p>
          <a:p>
            <a:r>
              <a:rPr lang="sr-Cyrl-RS" dirty="0" smtClean="0"/>
              <a:t>Максимално-до 40гр/дан</a:t>
            </a:r>
          </a:p>
          <a:p>
            <a:endParaRPr lang="sr-Latn-RS" dirty="0"/>
          </a:p>
        </p:txBody>
      </p:sp>
    </p:spTree>
    <p:extLst>
      <p:ext uri="{BB962C8B-B14F-4D97-AF65-F5344CB8AC3E}">
        <p14:creationId xmlns:p14="http://schemas.microsoft.com/office/powerpoint/2010/main" val="24737794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subTitle" idx="1"/>
          </p:nvPr>
        </p:nvSpPr>
        <p:spPr>
          <a:xfrm>
            <a:off x="250824" y="1124745"/>
            <a:ext cx="8785671" cy="5544616"/>
          </a:xfrm>
        </p:spPr>
        <p:txBody>
          <a:bodyPr>
            <a:normAutofit fontScale="85000" lnSpcReduction="20000"/>
          </a:bodyPr>
          <a:lstStyle/>
          <a:p>
            <a:pPr marL="190500" indent="-190500" algn="just">
              <a:lnSpc>
                <a:spcPct val="80000"/>
              </a:lnSpc>
              <a:buFontTx/>
              <a:buChar char="•"/>
            </a:pPr>
            <a:r>
              <a:rPr lang="en-US" sz="2400" b="1" dirty="0" err="1" smtClean="0">
                <a:solidFill>
                  <a:schemeClr val="tx1"/>
                </a:solidFill>
                <a:latin typeface="Times New Roman" pitchFamily="18" charset="0"/>
                <a:cs typeface="Times New Roman" pitchFamily="18" charset="0"/>
              </a:rPr>
              <a:t>су</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хранљиве</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материје</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органског</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порекла</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најзаступљеније</a:t>
            </a:r>
            <a:r>
              <a:rPr lang="en-US" sz="2400" b="1" dirty="0" smtClean="0">
                <a:solidFill>
                  <a:schemeClr val="tx1"/>
                </a:solidFill>
                <a:latin typeface="Times New Roman" pitchFamily="18" charset="0"/>
                <a:cs typeface="Times New Roman" pitchFamily="18" charset="0"/>
              </a:rPr>
              <a:t> у </a:t>
            </a:r>
            <a:r>
              <a:rPr lang="en-US" sz="2400" b="1" dirty="0" err="1" smtClean="0">
                <a:solidFill>
                  <a:schemeClr val="tx1"/>
                </a:solidFill>
                <a:latin typeface="Times New Roman" pitchFamily="18" charset="0"/>
                <a:cs typeface="Times New Roman" pitchFamily="18" charset="0"/>
              </a:rPr>
              <a:t>природи</a:t>
            </a:r>
            <a:r>
              <a:rPr lang="en-US" sz="2400" b="1" dirty="0" smtClean="0">
                <a:solidFill>
                  <a:schemeClr val="tx1"/>
                </a:solidFill>
                <a:latin typeface="Times New Roman" pitchFamily="18" charset="0"/>
                <a:cs typeface="Times New Roman" pitchFamily="18" charset="0"/>
              </a:rPr>
              <a:t>,  </a:t>
            </a:r>
            <a:endParaRPr lang="sr-Cyrl-CS" sz="2400" b="1" dirty="0" smtClean="0">
              <a:solidFill>
                <a:schemeClr val="tx1"/>
              </a:solidFill>
              <a:latin typeface="Times New Roman" pitchFamily="18" charset="0"/>
              <a:cs typeface="Times New Roman" pitchFamily="18" charset="0"/>
            </a:endParaRPr>
          </a:p>
          <a:p>
            <a:pPr marL="190500" indent="-190500" algn="just">
              <a:lnSpc>
                <a:spcPct val="80000"/>
              </a:lnSpc>
              <a:buFontTx/>
              <a:buChar char="•"/>
            </a:pPr>
            <a:r>
              <a:rPr lang="en-US" sz="2400" b="1" dirty="0" smtClean="0">
                <a:solidFill>
                  <a:schemeClr val="tx1"/>
                </a:solidFill>
                <a:latin typeface="Times New Roman" pitchFamily="18" charset="0"/>
                <a:cs typeface="Times New Roman" pitchFamily="18" charset="0"/>
              </a:rPr>
              <a:t>у </a:t>
            </a:r>
            <a:r>
              <a:rPr lang="en-US" sz="2400" b="1" dirty="0" err="1" smtClean="0">
                <a:solidFill>
                  <a:schemeClr val="tx1"/>
                </a:solidFill>
                <a:latin typeface="Times New Roman" pitchFamily="18" charset="0"/>
                <a:cs typeface="Times New Roman" pitchFamily="18" charset="0"/>
              </a:rPr>
              <a:t>основи</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су</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главни</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извор</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енергије</a:t>
            </a:r>
            <a:r>
              <a:rPr lang="en-US" sz="2400" b="1" dirty="0" smtClean="0">
                <a:solidFill>
                  <a:schemeClr val="tx1"/>
                </a:solidFill>
                <a:latin typeface="Times New Roman" pitchFamily="18" charset="0"/>
                <a:cs typeface="Times New Roman" pitchFamily="18" charset="0"/>
              </a:rPr>
              <a:t> и </a:t>
            </a:r>
            <a:endParaRPr lang="sr-Cyrl-CS" sz="2400" b="1" dirty="0" smtClean="0">
              <a:solidFill>
                <a:schemeClr val="tx1"/>
              </a:solidFill>
              <a:latin typeface="Times New Roman" pitchFamily="18" charset="0"/>
              <a:cs typeface="Times New Roman" pitchFamily="18" charset="0"/>
            </a:endParaRPr>
          </a:p>
          <a:p>
            <a:pPr marL="190500" indent="-190500" algn="just">
              <a:lnSpc>
                <a:spcPct val="80000"/>
              </a:lnSpc>
              <a:buFontTx/>
              <a:buChar char="•"/>
            </a:pPr>
            <a:r>
              <a:rPr lang="en-US" sz="2400" b="1" dirty="0" err="1" smtClean="0">
                <a:solidFill>
                  <a:schemeClr val="tx1"/>
                </a:solidFill>
                <a:latin typeface="Times New Roman" pitchFamily="18" charset="0"/>
                <a:cs typeface="Times New Roman" pitchFamily="18" charset="0"/>
              </a:rPr>
              <a:t>неопходни</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су</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за</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одвијање</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неких</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метаболичких</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про</a:t>
            </a:r>
            <a:r>
              <a:rPr lang="sr-Cyrl-CS" sz="2400" b="1" dirty="0" smtClean="0">
                <a:solidFill>
                  <a:schemeClr val="tx1"/>
                </a:solidFill>
                <a:latin typeface="Times New Roman" pitchFamily="18" charset="0"/>
                <a:cs typeface="Times New Roman" pitchFamily="18" charset="0"/>
              </a:rPr>
              <a:t>ц</a:t>
            </a:r>
            <a:r>
              <a:rPr lang="en-US" sz="2400" b="1" dirty="0" err="1" smtClean="0">
                <a:solidFill>
                  <a:schemeClr val="tx1"/>
                </a:solidFill>
                <a:latin typeface="Times New Roman" pitchFamily="18" charset="0"/>
                <a:cs typeface="Times New Roman" pitchFamily="18" charset="0"/>
              </a:rPr>
              <a:t>еса</a:t>
            </a:r>
            <a:r>
              <a:rPr lang="en-US" sz="2400" b="1" dirty="0" smtClean="0">
                <a:solidFill>
                  <a:schemeClr val="tx1"/>
                </a:solidFill>
                <a:latin typeface="Times New Roman" pitchFamily="18" charset="0"/>
                <a:cs typeface="Times New Roman" pitchFamily="18" charset="0"/>
              </a:rPr>
              <a:t>.</a:t>
            </a:r>
            <a:endParaRPr lang="sr-Latn-CS" sz="2400" b="1" dirty="0" smtClean="0">
              <a:solidFill>
                <a:schemeClr val="tx1"/>
              </a:solidFill>
              <a:latin typeface="Times New Roman" pitchFamily="18" charset="0"/>
              <a:cs typeface="Times New Roman" pitchFamily="18" charset="0"/>
            </a:endParaRPr>
          </a:p>
          <a:p>
            <a:pPr marL="190500" indent="-190500" algn="just">
              <a:lnSpc>
                <a:spcPct val="80000"/>
              </a:lnSpc>
            </a:pPr>
            <a:endParaRPr lang="sr-Latn-CS" sz="2000" b="1" dirty="0" smtClean="0">
              <a:solidFill>
                <a:schemeClr val="tx1"/>
              </a:solidFill>
              <a:latin typeface="Times New Roman" pitchFamily="18" charset="0"/>
              <a:cs typeface="Times New Roman" pitchFamily="18" charset="0"/>
            </a:endParaRPr>
          </a:p>
          <a:p>
            <a:pPr marL="190500" indent="-190500" algn="just">
              <a:lnSpc>
                <a:spcPct val="80000"/>
              </a:lnSpc>
            </a:pPr>
            <a:endParaRPr lang="sr-Latn-CS" sz="2000" b="1" dirty="0" smtClean="0">
              <a:solidFill>
                <a:schemeClr val="tx1"/>
              </a:solidFill>
              <a:latin typeface="Times New Roman" pitchFamily="18" charset="0"/>
              <a:cs typeface="Times New Roman" pitchFamily="18" charset="0"/>
            </a:endParaRPr>
          </a:p>
          <a:p>
            <a:pPr marL="190500" indent="-190500" algn="just">
              <a:lnSpc>
                <a:spcPct val="80000"/>
              </a:lnSpc>
            </a:pPr>
            <a:endParaRPr lang="en-US" sz="2000" b="1" dirty="0" smtClean="0">
              <a:solidFill>
                <a:schemeClr val="tx1"/>
              </a:solidFill>
              <a:latin typeface="Times New Roman" pitchFamily="18" charset="0"/>
              <a:cs typeface="Times New Roman" pitchFamily="18" charset="0"/>
            </a:endParaRPr>
          </a:p>
          <a:p>
            <a:pPr marL="190500" indent="-190500" algn="just">
              <a:lnSpc>
                <a:spcPct val="80000"/>
              </a:lnSpc>
            </a:pPr>
            <a:r>
              <a:rPr lang="sr-Latn-CS" sz="2000" b="1" dirty="0" smtClean="0">
                <a:solidFill>
                  <a:schemeClr val="tx1"/>
                </a:solidFill>
                <a:latin typeface="Times New Roman" pitchFamily="18" charset="0"/>
                <a:cs typeface="Times New Roman" pitchFamily="18" charset="0"/>
              </a:rPr>
              <a:t>	</a:t>
            </a:r>
            <a:r>
              <a:rPr lang="en-US" sz="2400" b="1" dirty="0" smtClean="0">
                <a:solidFill>
                  <a:schemeClr val="tx1"/>
                </a:solidFill>
                <a:latin typeface="Times New Roman" pitchFamily="18" charset="0"/>
                <a:cs typeface="Times New Roman" pitchFamily="18" charset="0"/>
              </a:rPr>
              <a:t>У </a:t>
            </a:r>
            <a:r>
              <a:rPr lang="en-US" sz="2400" b="1" dirty="0" err="1" smtClean="0">
                <a:solidFill>
                  <a:schemeClr val="tx1"/>
                </a:solidFill>
                <a:latin typeface="Times New Roman" pitchFamily="18" charset="0"/>
                <a:cs typeface="Times New Roman" pitchFamily="18" charset="0"/>
              </a:rPr>
              <a:t>исхрани</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сиромашних</a:t>
            </a:r>
            <a:r>
              <a:rPr lang="en-US" sz="2400" b="1" dirty="0" smtClean="0">
                <a:solidFill>
                  <a:schemeClr val="tx1"/>
                </a:solidFill>
                <a:latin typeface="Times New Roman" pitchFamily="18" charset="0"/>
                <a:cs typeface="Times New Roman" pitchFamily="18" charset="0"/>
              </a:rPr>
              <a:t> и </a:t>
            </a:r>
            <a:r>
              <a:rPr lang="en-US" sz="2400" b="1" dirty="0" err="1" smtClean="0">
                <a:solidFill>
                  <a:schemeClr val="tx1"/>
                </a:solidFill>
                <a:latin typeface="Times New Roman" pitchFamily="18" charset="0"/>
                <a:cs typeface="Times New Roman" pitchFamily="18" charset="0"/>
              </a:rPr>
              <a:t>неразвијених</a:t>
            </a:r>
            <a:r>
              <a:rPr lang="en-US" sz="2400" b="1" dirty="0" smtClean="0">
                <a:solidFill>
                  <a:schemeClr val="tx1"/>
                </a:solidFill>
                <a:latin typeface="Times New Roman" pitchFamily="18" charset="0"/>
                <a:cs typeface="Times New Roman" pitchFamily="18" charset="0"/>
              </a:rPr>
              <a:t> </a:t>
            </a:r>
            <a:r>
              <a:rPr lang="sr-Cyrl-CS" sz="2400" b="1" dirty="0" smtClean="0">
                <a:solidFill>
                  <a:schemeClr val="tx1"/>
                </a:solidFill>
                <a:latin typeface="Times New Roman" pitchFamily="18" charset="0"/>
                <a:cs typeface="Times New Roman" pitchFamily="18" charset="0"/>
              </a:rPr>
              <a:t>земаља </a:t>
            </a:r>
            <a:r>
              <a:rPr lang="en-US" sz="2400" b="1" dirty="0" err="1" smtClean="0">
                <a:solidFill>
                  <a:schemeClr val="tx1"/>
                </a:solidFill>
                <a:latin typeface="Times New Roman" pitchFamily="18" charset="0"/>
                <a:cs typeface="Times New Roman" pitchFamily="18" charset="0"/>
              </a:rPr>
              <a:t>учествују</a:t>
            </a:r>
            <a:r>
              <a:rPr lang="en-US" sz="2400" b="1" dirty="0" smtClean="0">
                <a:solidFill>
                  <a:schemeClr val="tx1"/>
                </a:solidFill>
                <a:latin typeface="Times New Roman" pitchFamily="18" charset="0"/>
                <a:cs typeface="Times New Roman" pitchFamily="18" charset="0"/>
              </a:rPr>
              <a:t> и </a:t>
            </a:r>
            <a:r>
              <a:rPr lang="en-US" sz="2400" b="1" dirty="0" err="1" smtClean="0">
                <a:solidFill>
                  <a:schemeClr val="tx1"/>
                </a:solidFill>
                <a:latin typeface="Times New Roman" pitchFamily="18" charset="0"/>
                <a:cs typeface="Times New Roman" pitchFamily="18" charset="0"/>
              </a:rPr>
              <a:t>до</a:t>
            </a:r>
            <a:r>
              <a:rPr lang="en-US" sz="2400" b="1" dirty="0" smtClean="0">
                <a:solidFill>
                  <a:schemeClr val="tx1"/>
                </a:solidFill>
                <a:latin typeface="Times New Roman" pitchFamily="18" charset="0"/>
                <a:cs typeface="Times New Roman" pitchFamily="18" charset="0"/>
              </a:rPr>
              <a:t> 85% </a:t>
            </a:r>
            <a:r>
              <a:rPr lang="en-US" sz="2400" b="1" dirty="0" err="1" smtClean="0">
                <a:solidFill>
                  <a:schemeClr val="tx1"/>
                </a:solidFill>
                <a:latin typeface="Times New Roman" pitchFamily="18" charset="0"/>
                <a:cs typeface="Times New Roman" pitchFamily="18" charset="0"/>
              </a:rPr>
              <a:t>енергетског</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уноса</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за</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разлику</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од</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богатих</a:t>
            </a:r>
            <a:r>
              <a:rPr lang="en-US" sz="2400" b="1" dirty="0" smtClean="0">
                <a:solidFill>
                  <a:schemeClr val="tx1"/>
                </a:solidFill>
                <a:latin typeface="Times New Roman" pitchFamily="18" charset="0"/>
                <a:cs typeface="Times New Roman" pitchFamily="18" charset="0"/>
              </a:rPr>
              <a:t> и </a:t>
            </a:r>
            <a:r>
              <a:rPr lang="en-US" sz="2400" b="1" dirty="0" err="1" smtClean="0">
                <a:solidFill>
                  <a:schemeClr val="tx1"/>
                </a:solidFill>
                <a:latin typeface="Times New Roman" pitchFamily="18" charset="0"/>
                <a:cs typeface="Times New Roman" pitchFamily="18" charset="0"/>
              </a:rPr>
              <a:t>развијених</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код</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којих</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је</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енергетски</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унос</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oкo</a:t>
            </a:r>
            <a:r>
              <a:rPr lang="en-US" sz="2400" b="1" dirty="0" smtClean="0">
                <a:solidFill>
                  <a:schemeClr val="tx1"/>
                </a:solidFill>
                <a:latin typeface="Times New Roman" pitchFamily="18" charset="0"/>
                <a:cs typeface="Times New Roman" pitchFamily="18" charset="0"/>
              </a:rPr>
              <a:t> 40%.</a:t>
            </a:r>
            <a:r>
              <a:rPr lang="sr-Latn-CS" sz="2400" b="1" dirty="0" smtClean="0">
                <a:solidFill>
                  <a:schemeClr val="tx1"/>
                </a:solidFill>
                <a:latin typeface="Times New Roman" pitchFamily="18" charset="0"/>
                <a:cs typeface="Times New Roman" pitchFamily="18" charset="0"/>
              </a:rPr>
              <a:t>  </a:t>
            </a:r>
            <a:endParaRPr lang="sr-Cyrl-RS" sz="2400" b="1" dirty="0">
              <a:solidFill>
                <a:schemeClr val="tx1"/>
              </a:solidFill>
              <a:latin typeface="Times New Roman" pitchFamily="18" charset="0"/>
              <a:cs typeface="Times New Roman" pitchFamily="18" charset="0"/>
            </a:endParaRPr>
          </a:p>
          <a:p>
            <a:pPr marL="190500" indent="-190500" algn="just">
              <a:lnSpc>
                <a:spcPct val="80000"/>
              </a:lnSpc>
            </a:pPr>
            <a:r>
              <a:rPr lang="sr-Latn-CS" sz="1800" b="1" dirty="0">
                <a:solidFill>
                  <a:schemeClr val="tx1"/>
                </a:solidFill>
                <a:latin typeface="Times New Roman" pitchFamily="18" charset="0"/>
                <a:cs typeface="Times New Roman" pitchFamily="18" charset="0"/>
              </a:rPr>
              <a:t>	</a:t>
            </a:r>
            <a:r>
              <a:rPr lang="en-US" sz="1800" b="1" dirty="0">
                <a:solidFill>
                  <a:schemeClr val="tx1"/>
                </a:solidFill>
                <a:latin typeface="Times New Roman" pitchFamily="18" charset="0"/>
                <a:cs typeface="Times New Roman" pitchFamily="18" charset="0"/>
              </a:rPr>
              <a:t>У </a:t>
            </a:r>
            <a:r>
              <a:rPr lang="en-US" sz="1800" b="1" dirty="0" err="1">
                <a:solidFill>
                  <a:schemeClr val="tx1"/>
                </a:solidFill>
                <a:latin typeface="Times New Roman" pitchFamily="18" charset="0"/>
                <a:cs typeface="Times New Roman" pitchFamily="18" charset="0"/>
              </a:rPr>
              <a:t>исхрани</a:t>
            </a:r>
            <a:r>
              <a:rPr lang="en-US" sz="1800" b="1" dirty="0">
                <a:solidFill>
                  <a:schemeClr val="tx1"/>
                </a:solidFill>
                <a:latin typeface="Times New Roman" pitchFamily="18" charset="0"/>
                <a:cs typeface="Times New Roman" pitchFamily="18" charset="0"/>
              </a:rPr>
              <a:t> </a:t>
            </a:r>
            <a:r>
              <a:rPr lang="en-US" sz="1800" b="1" dirty="0" err="1">
                <a:solidFill>
                  <a:schemeClr val="tx1"/>
                </a:solidFill>
                <a:latin typeface="Times New Roman" pitchFamily="18" charset="0"/>
                <a:cs typeface="Times New Roman" pitchFamily="18" charset="0"/>
              </a:rPr>
              <a:t>људи</a:t>
            </a:r>
            <a:r>
              <a:rPr lang="en-US" sz="1800" b="1" dirty="0">
                <a:solidFill>
                  <a:schemeClr val="tx1"/>
                </a:solidFill>
                <a:latin typeface="Times New Roman" pitchFamily="18" charset="0"/>
                <a:cs typeface="Times New Roman" pitchFamily="18" charset="0"/>
              </a:rPr>
              <a:t> </a:t>
            </a:r>
            <a:r>
              <a:rPr lang="en-US" sz="1800" b="1" dirty="0" err="1">
                <a:solidFill>
                  <a:schemeClr val="tx1"/>
                </a:solidFill>
                <a:latin typeface="Times New Roman" pitchFamily="18" charset="0"/>
                <a:cs typeface="Times New Roman" pitchFamily="18" charset="0"/>
              </a:rPr>
              <a:t>угљени</a:t>
            </a:r>
            <a:r>
              <a:rPr lang="en-US" sz="1800" b="1" dirty="0">
                <a:solidFill>
                  <a:schemeClr val="tx1"/>
                </a:solidFill>
                <a:latin typeface="Times New Roman" pitchFamily="18" charset="0"/>
                <a:cs typeface="Times New Roman" pitchFamily="18" charset="0"/>
              </a:rPr>
              <a:t> </a:t>
            </a:r>
            <a:r>
              <a:rPr lang="en-US" sz="1800" b="1" dirty="0" err="1">
                <a:solidFill>
                  <a:schemeClr val="tx1"/>
                </a:solidFill>
                <a:latin typeface="Times New Roman" pitchFamily="18" charset="0"/>
                <a:cs typeface="Times New Roman" pitchFamily="18" charset="0"/>
              </a:rPr>
              <a:t>хидрати</a:t>
            </a:r>
            <a:r>
              <a:rPr lang="en-US" sz="1800" b="1" dirty="0">
                <a:solidFill>
                  <a:schemeClr val="tx1"/>
                </a:solidFill>
                <a:latin typeface="Times New Roman" pitchFamily="18" charset="0"/>
                <a:cs typeface="Times New Roman" pitchFamily="18" charset="0"/>
              </a:rPr>
              <a:t> </a:t>
            </a:r>
            <a:r>
              <a:rPr lang="en-US" sz="1800" b="1" dirty="0" err="1">
                <a:solidFill>
                  <a:schemeClr val="tx1"/>
                </a:solidFill>
                <a:latin typeface="Times New Roman" pitchFamily="18" charset="0"/>
                <a:cs typeface="Times New Roman" pitchFamily="18" charset="0"/>
              </a:rPr>
              <a:t>деле</a:t>
            </a:r>
            <a:r>
              <a:rPr lang="en-US" sz="1800" b="1" dirty="0">
                <a:solidFill>
                  <a:schemeClr val="tx1"/>
                </a:solidFill>
                <a:latin typeface="Times New Roman" pitchFamily="18" charset="0"/>
                <a:cs typeface="Times New Roman" pitchFamily="18" charset="0"/>
              </a:rPr>
              <a:t> </a:t>
            </a:r>
            <a:r>
              <a:rPr lang="en-US" sz="1800" b="1" dirty="0" err="1">
                <a:solidFill>
                  <a:schemeClr val="tx1"/>
                </a:solidFill>
                <a:latin typeface="Times New Roman" pitchFamily="18" charset="0"/>
                <a:cs typeface="Times New Roman" pitchFamily="18" charset="0"/>
              </a:rPr>
              <a:t>се</a:t>
            </a:r>
            <a:r>
              <a:rPr lang="en-US" sz="1800" b="1" dirty="0">
                <a:solidFill>
                  <a:schemeClr val="tx1"/>
                </a:solidFill>
                <a:latin typeface="Times New Roman" pitchFamily="18" charset="0"/>
                <a:cs typeface="Times New Roman" pitchFamily="18" charset="0"/>
              </a:rPr>
              <a:t> у </a:t>
            </a:r>
            <a:r>
              <a:rPr lang="en-US" sz="1800" b="1" dirty="0" err="1">
                <a:solidFill>
                  <a:schemeClr val="tx1"/>
                </a:solidFill>
                <a:latin typeface="Times New Roman" pitchFamily="18" charset="0"/>
                <a:cs typeface="Times New Roman" pitchFamily="18" charset="0"/>
              </a:rPr>
              <a:t>неколико</a:t>
            </a:r>
            <a:r>
              <a:rPr lang="en-US" sz="1800" b="1" dirty="0">
                <a:solidFill>
                  <a:schemeClr val="tx1"/>
                </a:solidFill>
                <a:latin typeface="Times New Roman" pitchFamily="18" charset="0"/>
                <a:cs typeface="Times New Roman" pitchFamily="18" charset="0"/>
              </a:rPr>
              <a:t> </a:t>
            </a:r>
            <a:r>
              <a:rPr lang="en-US" sz="1800" b="1" dirty="0" err="1">
                <a:solidFill>
                  <a:schemeClr val="tx1"/>
                </a:solidFill>
                <a:latin typeface="Times New Roman" pitchFamily="18" charset="0"/>
                <a:cs typeface="Times New Roman" pitchFamily="18" charset="0"/>
              </a:rPr>
              <a:t>група</a:t>
            </a:r>
            <a:r>
              <a:rPr lang="en-US" sz="1800" b="1" dirty="0">
                <a:solidFill>
                  <a:schemeClr val="tx1"/>
                </a:solidFill>
                <a:latin typeface="Times New Roman" pitchFamily="18" charset="0"/>
                <a:cs typeface="Times New Roman" pitchFamily="18" charset="0"/>
              </a:rPr>
              <a:t> (</a:t>
            </a:r>
            <a:r>
              <a:rPr lang="en-US" sz="1800" b="1" i="1" dirty="0" err="1">
                <a:solidFill>
                  <a:schemeClr val="tx1"/>
                </a:solidFill>
                <a:latin typeface="Times New Roman" pitchFamily="18" charset="0"/>
                <a:cs typeface="Times New Roman" pitchFamily="18" charset="0"/>
              </a:rPr>
              <a:t>налазимо</a:t>
            </a:r>
            <a:r>
              <a:rPr lang="en-US" sz="1800" b="1" i="1" dirty="0">
                <a:solidFill>
                  <a:schemeClr val="tx1"/>
                </a:solidFill>
                <a:latin typeface="Times New Roman" pitchFamily="18" charset="0"/>
                <a:cs typeface="Times New Roman" pitchFamily="18" charset="0"/>
              </a:rPr>
              <a:t> </a:t>
            </a:r>
            <a:r>
              <a:rPr lang="en-US" sz="1800" b="1" i="1" dirty="0" err="1">
                <a:solidFill>
                  <a:schemeClr val="tx1"/>
                </a:solidFill>
                <a:latin typeface="Times New Roman" pitchFamily="18" charset="0"/>
                <a:cs typeface="Times New Roman" pitchFamily="18" charset="0"/>
              </a:rPr>
              <a:t>их</a:t>
            </a:r>
            <a:r>
              <a:rPr lang="en-US" sz="1800" b="1" i="1" dirty="0">
                <a:solidFill>
                  <a:schemeClr val="tx1"/>
                </a:solidFill>
                <a:latin typeface="Times New Roman" pitchFamily="18" charset="0"/>
                <a:cs typeface="Times New Roman" pitchFamily="18" charset="0"/>
              </a:rPr>
              <a:t> у </a:t>
            </a:r>
            <a:r>
              <a:rPr lang="en-US" sz="1800" b="1" i="1" dirty="0" err="1">
                <a:solidFill>
                  <a:schemeClr val="tx1"/>
                </a:solidFill>
                <a:latin typeface="Times New Roman" pitchFamily="18" charset="0"/>
                <a:cs typeface="Times New Roman" pitchFamily="18" charset="0"/>
              </a:rPr>
              <a:t>прородним</a:t>
            </a:r>
            <a:r>
              <a:rPr lang="en-US" sz="1800" b="1" i="1" dirty="0">
                <a:solidFill>
                  <a:schemeClr val="tx1"/>
                </a:solidFill>
                <a:latin typeface="Times New Roman" pitchFamily="18" charset="0"/>
                <a:cs typeface="Times New Roman" pitchFamily="18" charset="0"/>
              </a:rPr>
              <a:t> </a:t>
            </a:r>
            <a:r>
              <a:rPr lang="en-US" sz="1800" b="1" i="1" dirty="0" err="1">
                <a:solidFill>
                  <a:schemeClr val="tx1"/>
                </a:solidFill>
                <a:latin typeface="Times New Roman" pitchFamily="18" charset="0"/>
                <a:cs typeface="Times New Roman" pitchFamily="18" charset="0"/>
              </a:rPr>
              <a:t>изворима</a:t>
            </a:r>
            <a:r>
              <a:rPr lang="en-US" sz="1800" b="1" i="1" dirty="0">
                <a:solidFill>
                  <a:schemeClr val="tx1"/>
                </a:solidFill>
                <a:latin typeface="Times New Roman" pitchFamily="18" charset="0"/>
                <a:cs typeface="Times New Roman" pitchFamily="18" charset="0"/>
              </a:rPr>
              <a:t> </a:t>
            </a:r>
            <a:r>
              <a:rPr lang="en-US" sz="1800" b="1" i="1" dirty="0" err="1">
                <a:solidFill>
                  <a:schemeClr val="tx1"/>
                </a:solidFill>
                <a:latin typeface="Times New Roman" pitchFamily="18" charset="0"/>
                <a:cs typeface="Times New Roman" pitchFamily="18" charset="0"/>
              </a:rPr>
              <a:t>или</a:t>
            </a:r>
            <a:r>
              <a:rPr lang="en-US" sz="1800" b="1" i="1" dirty="0">
                <a:solidFill>
                  <a:schemeClr val="tx1"/>
                </a:solidFill>
                <a:latin typeface="Times New Roman" pitchFamily="18" charset="0"/>
                <a:cs typeface="Times New Roman" pitchFamily="18" charset="0"/>
              </a:rPr>
              <a:t> </a:t>
            </a:r>
            <a:r>
              <a:rPr lang="en-US" sz="1800" b="1" i="1" dirty="0" err="1">
                <a:solidFill>
                  <a:schemeClr val="tx1"/>
                </a:solidFill>
                <a:latin typeface="Times New Roman" pitchFamily="18" charset="0"/>
                <a:cs typeface="Times New Roman" pitchFamily="18" charset="0"/>
              </a:rPr>
              <a:t>настају</a:t>
            </a:r>
            <a:r>
              <a:rPr lang="en-US" sz="1800" b="1" i="1" dirty="0">
                <a:solidFill>
                  <a:schemeClr val="tx1"/>
                </a:solidFill>
                <a:latin typeface="Times New Roman" pitchFamily="18" charset="0"/>
                <a:cs typeface="Times New Roman" pitchFamily="18" charset="0"/>
              </a:rPr>
              <a:t> </a:t>
            </a:r>
            <a:r>
              <a:rPr lang="en-US" sz="1800" b="1" i="1" dirty="0" err="1">
                <a:solidFill>
                  <a:schemeClr val="tx1"/>
                </a:solidFill>
                <a:latin typeface="Times New Roman" pitchFamily="18" charset="0"/>
                <a:cs typeface="Times New Roman" pitchFamily="18" charset="0"/>
              </a:rPr>
              <a:t>током</a:t>
            </a:r>
            <a:r>
              <a:rPr lang="en-US" sz="1800" b="1" i="1" dirty="0">
                <a:solidFill>
                  <a:schemeClr val="tx1"/>
                </a:solidFill>
                <a:latin typeface="Times New Roman" pitchFamily="18" charset="0"/>
                <a:cs typeface="Times New Roman" pitchFamily="18" charset="0"/>
              </a:rPr>
              <a:t> </a:t>
            </a:r>
            <a:r>
              <a:rPr lang="en-US" sz="1800" b="1" i="1" dirty="0" err="1">
                <a:solidFill>
                  <a:schemeClr val="tx1"/>
                </a:solidFill>
                <a:latin typeface="Times New Roman" pitchFamily="18" charset="0"/>
                <a:cs typeface="Times New Roman" pitchFamily="18" charset="0"/>
              </a:rPr>
              <a:t>технолошке</a:t>
            </a:r>
            <a:r>
              <a:rPr lang="en-US" sz="1800" b="1" i="1" dirty="0">
                <a:solidFill>
                  <a:schemeClr val="tx1"/>
                </a:solidFill>
                <a:latin typeface="Times New Roman" pitchFamily="18" charset="0"/>
                <a:cs typeface="Times New Roman" pitchFamily="18" charset="0"/>
              </a:rPr>
              <a:t> </a:t>
            </a:r>
            <a:r>
              <a:rPr lang="en-US" sz="1800" b="1" i="1" dirty="0" err="1">
                <a:solidFill>
                  <a:schemeClr val="tx1"/>
                </a:solidFill>
                <a:latin typeface="Times New Roman" pitchFamily="18" charset="0"/>
                <a:cs typeface="Times New Roman" pitchFamily="18" charset="0"/>
              </a:rPr>
              <a:t>прераде</a:t>
            </a:r>
            <a:r>
              <a:rPr lang="en-US" sz="1800" b="1" i="1" dirty="0">
                <a:solidFill>
                  <a:schemeClr val="tx1"/>
                </a:solidFill>
                <a:latin typeface="Times New Roman" pitchFamily="18" charset="0"/>
                <a:cs typeface="Times New Roman" pitchFamily="18" charset="0"/>
              </a:rPr>
              <a:t> </a:t>
            </a:r>
            <a:r>
              <a:rPr lang="en-US" sz="1800" b="1" i="1" dirty="0" err="1">
                <a:solidFill>
                  <a:schemeClr val="tx1"/>
                </a:solidFill>
                <a:latin typeface="Times New Roman" pitchFamily="18" charset="0"/>
                <a:cs typeface="Times New Roman" pitchFamily="18" charset="0"/>
              </a:rPr>
              <a:t>намирни</a:t>
            </a:r>
            <a:r>
              <a:rPr lang="sr-Cyrl-CS" sz="1800" b="1" i="1" dirty="0">
                <a:solidFill>
                  <a:schemeClr val="tx1"/>
                </a:solidFill>
                <a:latin typeface="Times New Roman" pitchFamily="18" charset="0"/>
                <a:cs typeface="Times New Roman" pitchFamily="18" charset="0"/>
              </a:rPr>
              <a:t>це</a:t>
            </a:r>
            <a:r>
              <a:rPr lang="en-US" sz="1800" b="1" dirty="0">
                <a:solidFill>
                  <a:schemeClr val="tx1"/>
                </a:solidFill>
                <a:latin typeface="Times New Roman" pitchFamily="18" charset="0"/>
                <a:cs typeface="Times New Roman" pitchFamily="18" charset="0"/>
              </a:rPr>
              <a:t>)</a:t>
            </a:r>
            <a:endParaRPr lang="en-US" sz="1800" b="1" i="1" dirty="0">
              <a:solidFill>
                <a:schemeClr val="tx1"/>
              </a:solidFill>
              <a:latin typeface="Times New Roman" pitchFamily="18" charset="0"/>
              <a:cs typeface="Times New Roman" pitchFamily="18" charset="0"/>
            </a:endParaRPr>
          </a:p>
          <a:p>
            <a:pPr marL="190500" indent="-190500" algn="just">
              <a:lnSpc>
                <a:spcPct val="80000"/>
              </a:lnSpc>
            </a:pPr>
            <a:endParaRPr lang="sr-Latn-CS" sz="1800" b="1" i="1" dirty="0">
              <a:solidFill>
                <a:schemeClr val="tx1"/>
              </a:solidFill>
              <a:latin typeface="Times New Roman" pitchFamily="18" charset="0"/>
              <a:cs typeface="Times New Roman" pitchFamily="18" charset="0"/>
            </a:endParaRPr>
          </a:p>
          <a:p>
            <a:pPr marL="190500" indent="-190500" algn="just">
              <a:lnSpc>
                <a:spcPct val="80000"/>
              </a:lnSpc>
            </a:pPr>
            <a:endParaRPr lang="sr-Latn-CS" sz="1800" b="1" i="1" dirty="0">
              <a:solidFill>
                <a:schemeClr val="tx1"/>
              </a:solidFill>
              <a:latin typeface="Times New Roman" pitchFamily="18" charset="0"/>
              <a:cs typeface="Times New Roman" pitchFamily="18" charset="0"/>
            </a:endParaRPr>
          </a:p>
          <a:p>
            <a:pPr marL="1066800" lvl="2" indent="-152400" algn="just">
              <a:lnSpc>
                <a:spcPct val="80000"/>
              </a:lnSpc>
            </a:pPr>
            <a:r>
              <a:rPr lang="en-US" sz="2000" b="1" i="1" dirty="0">
                <a:solidFill>
                  <a:schemeClr val="tx1"/>
                </a:solidFill>
                <a:latin typeface="Times New Roman" pitchFamily="18" charset="0"/>
                <a:cs typeface="Times New Roman" pitchFamily="18" charset="0"/>
              </a:rPr>
              <a:t>1. </a:t>
            </a:r>
            <a:r>
              <a:rPr lang="en-US" sz="2000" b="1" i="1" dirty="0" err="1">
                <a:solidFill>
                  <a:schemeClr val="tx1"/>
                </a:solidFill>
                <a:latin typeface="Times New Roman" pitchFamily="18" charset="0"/>
                <a:cs typeface="Times New Roman" pitchFamily="18" charset="0"/>
              </a:rPr>
              <a:t>Моносахариди</a:t>
            </a:r>
            <a:endParaRPr lang="en-US" sz="2000" b="1" dirty="0">
              <a:solidFill>
                <a:schemeClr val="tx1"/>
              </a:solidFill>
              <a:latin typeface="Times New Roman" pitchFamily="18" charset="0"/>
              <a:cs typeface="Times New Roman" pitchFamily="18" charset="0"/>
            </a:endParaRPr>
          </a:p>
          <a:p>
            <a:pPr marL="1066800" lvl="2" indent="-152400" algn="just">
              <a:lnSpc>
                <a:spcPct val="80000"/>
              </a:lnSpc>
            </a:pPr>
            <a:r>
              <a:rPr lang="en-US" sz="2000" b="1" dirty="0">
                <a:solidFill>
                  <a:schemeClr val="tx1"/>
                </a:solidFill>
                <a:latin typeface="Times New Roman" pitchFamily="18" charset="0"/>
                <a:cs typeface="Times New Roman" pitchFamily="18" charset="0"/>
              </a:rPr>
              <a:t> </a:t>
            </a:r>
            <a:endParaRPr lang="sr-Latn-CS" sz="2000" b="1" i="1" dirty="0">
              <a:solidFill>
                <a:schemeClr val="tx1"/>
              </a:solidFill>
              <a:latin typeface="Times New Roman" pitchFamily="18" charset="0"/>
              <a:cs typeface="Times New Roman" pitchFamily="18" charset="0"/>
            </a:endParaRPr>
          </a:p>
          <a:p>
            <a:pPr marL="1066800" lvl="2" indent="-152400" algn="just">
              <a:lnSpc>
                <a:spcPct val="80000"/>
              </a:lnSpc>
            </a:pPr>
            <a:r>
              <a:rPr lang="en-US" sz="2000" b="1" i="1" dirty="0">
                <a:solidFill>
                  <a:schemeClr val="tx1"/>
                </a:solidFill>
                <a:latin typeface="Times New Roman" pitchFamily="18" charset="0"/>
                <a:cs typeface="Times New Roman" pitchFamily="18" charset="0"/>
              </a:rPr>
              <a:t>2. </a:t>
            </a:r>
            <a:r>
              <a:rPr lang="en-US" sz="2000" b="1" i="1" dirty="0" err="1">
                <a:solidFill>
                  <a:schemeClr val="tx1"/>
                </a:solidFill>
                <a:latin typeface="Times New Roman" pitchFamily="18" charset="0"/>
                <a:cs typeface="Times New Roman" pitchFamily="18" charset="0"/>
              </a:rPr>
              <a:t>Дисахариди</a:t>
            </a:r>
            <a:endParaRPr lang="en-US" sz="2000" b="1" dirty="0">
              <a:solidFill>
                <a:schemeClr val="tx1"/>
              </a:solidFill>
              <a:latin typeface="Times New Roman" pitchFamily="18" charset="0"/>
              <a:cs typeface="Times New Roman" pitchFamily="18" charset="0"/>
            </a:endParaRPr>
          </a:p>
          <a:p>
            <a:pPr marL="1066800" lvl="2" indent="-152400" algn="just">
              <a:lnSpc>
                <a:spcPct val="80000"/>
              </a:lnSpc>
            </a:pPr>
            <a:endParaRPr lang="sr-Latn-CS" sz="2000" b="1" i="1" dirty="0">
              <a:solidFill>
                <a:schemeClr val="tx1"/>
              </a:solidFill>
              <a:latin typeface="Times New Roman" pitchFamily="18" charset="0"/>
              <a:cs typeface="Times New Roman" pitchFamily="18" charset="0"/>
            </a:endParaRPr>
          </a:p>
          <a:p>
            <a:pPr marL="1066800" lvl="2" indent="-152400" algn="just">
              <a:lnSpc>
                <a:spcPct val="80000"/>
              </a:lnSpc>
            </a:pPr>
            <a:r>
              <a:rPr lang="en-US" sz="2000" b="1" i="1" dirty="0">
                <a:solidFill>
                  <a:schemeClr val="tx1"/>
                </a:solidFill>
                <a:latin typeface="Times New Roman" pitchFamily="18" charset="0"/>
                <a:cs typeface="Times New Roman" pitchFamily="18" charset="0"/>
              </a:rPr>
              <a:t>3. </a:t>
            </a:r>
            <a:r>
              <a:rPr lang="en-US" sz="2000" b="1" i="1" dirty="0" err="1">
                <a:solidFill>
                  <a:schemeClr val="tx1"/>
                </a:solidFill>
                <a:latin typeface="Times New Roman" pitchFamily="18" charset="0"/>
                <a:cs typeface="Times New Roman" pitchFamily="18" charset="0"/>
              </a:rPr>
              <a:t>Олигосахариди</a:t>
            </a:r>
            <a:endParaRPr lang="en-US" sz="2000" b="1" dirty="0">
              <a:solidFill>
                <a:schemeClr val="tx1"/>
              </a:solidFill>
              <a:latin typeface="Times New Roman" pitchFamily="18" charset="0"/>
              <a:cs typeface="Times New Roman" pitchFamily="18" charset="0"/>
            </a:endParaRPr>
          </a:p>
          <a:p>
            <a:pPr marL="1066800" lvl="2" indent="-152400" algn="just">
              <a:lnSpc>
                <a:spcPct val="80000"/>
              </a:lnSpc>
            </a:pPr>
            <a:endParaRPr lang="sr-Latn-CS" sz="2000" b="1" i="1" dirty="0">
              <a:solidFill>
                <a:schemeClr val="tx1"/>
              </a:solidFill>
              <a:latin typeface="Times New Roman" pitchFamily="18" charset="0"/>
              <a:cs typeface="Times New Roman" pitchFamily="18" charset="0"/>
            </a:endParaRPr>
          </a:p>
          <a:p>
            <a:pPr marL="1066800" lvl="2" indent="-152400" algn="just">
              <a:lnSpc>
                <a:spcPct val="80000"/>
              </a:lnSpc>
            </a:pPr>
            <a:r>
              <a:rPr lang="en-US" sz="2000" b="1" i="1" dirty="0">
                <a:solidFill>
                  <a:schemeClr val="tx1"/>
                </a:solidFill>
                <a:latin typeface="Times New Roman" pitchFamily="18" charset="0"/>
                <a:cs typeface="Times New Roman" pitchFamily="18" charset="0"/>
              </a:rPr>
              <a:t>4. </a:t>
            </a:r>
            <a:r>
              <a:rPr lang="en-US" sz="2000" b="1" i="1" dirty="0" err="1">
                <a:solidFill>
                  <a:schemeClr val="tx1"/>
                </a:solidFill>
                <a:latin typeface="Times New Roman" pitchFamily="18" charset="0"/>
                <a:cs typeface="Times New Roman" pitchFamily="18" charset="0"/>
              </a:rPr>
              <a:t>Шећерни</a:t>
            </a:r>
            <a:r>
              <a:rPr lang="en-US" sz="2000" b="1" i="1" dirty="0">
                <a:solidFill>
                  <a:schemeClr val="tx1"/>
                </a:solidFill>
                <a:latin typeface="Times New Roman" pitchFamily="18" charset="0"/>
                <a:cs typeface="Times New Roman" pitchFamily="18" charset="0"/>
              </a:rPr>
              <a:t> </a:t>
            </a:r>
            <a:r>
              <a:rPr lang="en-US" sz="2000" b="1" i="1" dirty="0" err="1">
                <a:solidFill>
                  <a:schemeClr val="tx1"/>
                </a:solidFill>
                <a:latin typeface="Times New Roman" pitchFamily="18" charset="0"/>
                <a:cs typeface="Times New Roman" pitchFamily="18" charset="0"/>
              </a:rPr>
              <a:t>алкохол</a:t>
            </a:r>
            <a:endParaRPr lang="fr-FR" sz="2000" b="1" dirty="0">
              <a:solidFill>
                <a:schemeClr val="tx1"/>
              </a:solidFill>
              <a:latin typeface="Times New Roman" pitchFamily="18" charset="0"/>
              <a:cs typeface="Times New Roman" pitchFamily="18" charset="0"/>
            </a:endParaRPr>
          </a:p>
          <a:p>
            <a:pPr marL="1066800" lvl="2" indent="-152400" algn="just">
              <a:lnSpc>
                <a:spcPct val="80000"/>
              </a:lnSpc>
            </a:pPr>
            <a:r>
              <a:rPr lang="fr-FR" sz="2000" b="1" dirty="0">
                <a:solidFill>
                  <a:schemeClr val="tx1"/>
                </a:solidFill>
                <a:latin typeface="Times New Roman" pitchFamily="18" charset="0"/>
                <a:cs typeface="Times New Roman" pitchFamily="18" charset="0"/>
              </a:rPr>
              <a:t> </a:t>
            </a:r>
            <a:endParaRPr lang="sr-Latn-CS" sz="2000" b="1" i="1" dirty="0">
              <a:solidFill>
                <a:schemeClr val="tx1"/>
              </a:solidFill>
              <a:latin typeface="Times New Roman" pitchFamily="18" charset="0"/>
              <a:cs typeface="Times New Roman" pitchFamily="18" charset="0"/>
            </a:endParaRPr>
          </a:p>
          <a:p>
            <a:pPr marL="1066800" lvl="2" indent="-152400" algn="just">
              <a:lnSpc>
                <a:spcPct val="80000"/>
              </a:lnSpc>
            </a:pPr>
            <a:r>
              <a:rPr lang="fr-FR" sz="2000" b="1" i="1" dirty="0">
                <a:solidFill>
                  <a:schemeClr val="tx1"/>
                </a:solidFill>
                <a:latin typeface="Times New Roman" pitchFamily="18" charset="0"/>
                <a:cs typeface="Times New Roman" pitchFamily="18" charset="0"/>
              </a:rPr>
              <a:t>5. </a:t>
            </a:r>
            <a:r>
              <a:rPr lang="fr-FR" sz="2000" b="1" i="1" dirty="0" err="1">
                <a:solidFill>
                  <a:schemeClr val="tx1"/>
                </a:solidFill>
                <a:latin typeface="Times New Roman" pitchFamily="18" charset="0"/>
                <a:cs typeface="Times New Roman" pitchFamily="18" charset="0"/>
              </a:rPr>
              <a:t>Полисахариди</a:t>
            </a:r>
            <a:endParaRPr lang="fr-FR" sz="2000" b="1" i="1" dirty="0">
              <a:solidFill>
                <a:schemeClr val="tx1"/>
              </a:solidFill>
              <a:latin typeface="Times New Roman" pitchFamily="18" charset="0"/>
              <a:cs typeface="Times New Roman" pitchFamily="18" charset="0"/>
            </a:endParaRPr>
          </a:p>
          <a:p>
            <a:pPr marL="1066800" lvl="2" indent="-152400" algn="just">
              <a:lnSpc>
                <a:spcPct val="80000"/>
              </a:lnSpc>
            </a:pPr>
            <a:endParaRPr lang="sr-Latn-CS" sz="2000" b="1" i="1" dirty="0">
              <a:solidFill>
                <a:schemeClr val="tx1"/>
              </a:solidFill>
              <a:latin typeface="Times New Roman" pitchFamily="18" charset="0"/>
              <a:cs typeface="Times New Roman" pitchFamily="18" charset="0"/>
            </a:endParaRPr>
          </a:p>
          <a:p>
            <a:pPr marL="1066800" lvl="2" indent="-152400" algn="just">
              <a:lnSpc>
                <a:spcPct val="80000"/>
              </a:lnSpc>
            </a:pPr>
            <a:r>
              <a:rPr lang="fr-FR" sz="2000" b="1" i="1" dirty="0">
                <a:solidFill>
                  <a:schemeClr val="tx1"/>
                </a:solidFill>
                <a:latin typeface="Times New Roman" pitchFamily="18" charset="0"/>
                <a:cs typeface="Times New Roman" pitchFamily="18" charset="0"/>
              </a:rPr>
              <a:t>6. </a:t>
            </a:r>
            <a:r>
              <a:rPr lang="fr-FR" sz="2000" b="1" i="1" dirty="0" err="1">
                <a:solidFill>
                  <a:schemeClr val="tx1"/>
                </a:solidFill>
                <a:latin typeface="Times New Roman" pitchFamily="18" charset="0"/>
                <a:cs typeface="Times New Roman" pitchFamily="18" charset="0"/>
              </a:rPr>
              <a:t>Нескробни</a:t>
            </a:r>
            <a:r>
              <a:rPr lang="fr-FR" sz="2000" b="1" i="1" dirty="0">
                <a:solidFill>
                  <a:schemeClr val="tx1"/>
                </a:solidFill>
                <a:latin typeface="Times New Roman" pitchFamily="18" charset="0"/>
                <a:cs typeface="Times New Roman" pitchFamily="18" charset="0"/>
              </a:rPr>
              <a:t> </a:t>
            </a:r>
            <a:r>
              <a:rPr lang="fr-FR" sz="2000" b="1" i="1" dirty="0" err="1">
                <a:solidFill>
                  <a:schemeClr val="tx1"/>
                </a:solidFill>
                <a:latin typeface="Times New Roman" pitchFamily="18" charset="0"/>
                <a:cs typeface="Times New Roman" pitchFamily="18" charset="0"/>
              </a:rPr>
              <a:t>полисахариди</a:t>
            </a:r>
            <a:r>
              <a:rPr lang="fr-FR" sz="2000" b="1" i="1" dirty="0">
                <a:solidFill>
                  <a:schemeClr val="tx1"/>
                </a:solidFill>
                <a:latin typeface="Times New Roman" pitchFamily="18" charset="0"/>
                <a:cs typeface="Times New Roman" pitchFamily="18" charset="0"/>
              </a:rPr>
              <a:t> </a:t>
            </a:r>
            <a:r>
              <a:rPr lang="fr-FR" sz="2000" b="1" i="1" dirty="0" err="1">
                <a:solidFill>
                  <a:schemeClr val="tx1"/>
                </a:solidFill>
                <a:latin typeface="Times New Roman" pitchFamily="18" charset="0"/>
                <a:cs typeface="Times New Roman" pitchFamily="18" charset="0"/>
              </a:rPr>
              <a:t>или</a:t>
            </a:r>
            <a:r>
              <a:rPr lang="fr-FR" sz="2000" b="1" i="1" dirty="0">
                <a:solidFill>
                  <a:schemeClr val="tx1"/>
                </a:solidFill>
                <a:latin typeface="Times New Roman" pitchFamily="18" charset="0"/>
                <a:cs typeface="Times New Roman" pitchFamily="18" charset="0"/>
              </a:rPr>
              <a:t> </a:t>
            </a:r>
            <a:r>
              <a:rPr lang="fr-FR" sz="2000" b="1" i="1" dirty="0" err="1">
                <a:solidFill>
                  <a:schemeClr val="tx1"/>
                </a:solidFill>
                <a:latin typeface="Times New Roman" pitchFamily="18" charset="0"/>
                <a:cs typeface="Times New Roman" pitchFamily="18" charset="0"/>
              </a:rPr>
              <a:t>дијетна</a:t>
            </a:r>
            <a:r>
              <a:rPr lang="fr-FR" sz="2000" b="1" i="1" dirty="0">
                <a:solidFill>
                  <a:schemeClr val="tx1"/>
                </a:solidFill>
                <a:latin typeface="Times New Roman" pitchFamily="18" charset="0"/>
                <a:cs typeface="Times New Roman" pitchFamily="18" charset="0"/>
              </a:rPr>
              <a:t> </a:t>
            </a:r>
            <a:r>
              <a:rPr lang="fr-FR" sz="2000" b="1" i="1" dirty="0" err="1">
                <a:solidFill>
                  <a:schemeClr val="tx1"/>
                </a:solidFill>
                <a:latin typeface="Times New Roman" pitchFamily="18" charset="0"/>
                <a:cs typeface="Times New Roman" pitchFamily="18" charset="0"/>
              </a:rPr>
              <a:t>биљна</a:t>
            </a:r>
            <a:r>
              <a:rPr lang="fr-FR" sz="2000" b="1" i="1" dirty="0">
                <a:solidFill>
                  <a:schemeClr val="tx1"/>
                </a:solidFill>
                <a:latin typeface="Times New Roman" pitchFamily="18" charset="0"/>
                <a:cs typeface="Times New Roman" pitchFamily="18" charset="0"/>
              </a:rPr>
              <a:t> </a:t>
            </a:r>
            <a:r>
              <a:rPr lang="fr-FR" sz="2000" b="1" i="1" dirty="0" err="1">
                <a:solidFill>
                  <a:schemeClr val="tx1"/>
                </a:solidFill>
                <a:latin typeface="Times New Roman" pitchFamily="18" charset="0"/>
                <a:cs typeface="Times New Roman" pitchFamily="18" charset="0"/>
              </a:rPr>
              <a:t>влакна</a:t>
            </a:r>
            <a:endParaRPr lang="fr-FR" sz="2000" b="1" dirty="0">
              <a:solidFill>
                <a:schemeClr val="tx1"/>
              </a:solidFill>
              <a:latin typeface="Times New Roman" pitchFamily="18" charset="0"/>
              <a:cs typeface="Times New Roman" pitchFamily="18" charset="0"/>
            </a:endParaRPr>
          </a:p>
          <a:p>
            <a:pPr marL="190500" indent="-190500" algn="just">
              <a:lnSpc>
                <a:spcPct val="80000"/>
              </a:lnSpc>
            </a:pPr>
            <a:endParaRPr lang="en-US" sz="2400" b="1" dirty="0" smtClean="0">
              <a:solidFill>
                <a:schemeClr val="tx1"/>
              </a:solidFill>
              <a:latin typeface="Times New Roman" pitchFamily="18" charset="0"/>
              <a:cs typeface="Times New Roman" pitchFamily="18" charset="0"/>
            </a:endParaRPr>
          </a:p>
        </p:txBody>
      </p:sp>
      <p:sp>
        <p:nvSpPr>
          <p:cNvPr id="16387" name="Text Box 3"/>
          <p:cNvSpPr txBox="1">
            <a:spLocks noChangeArrowheads="1"/>
          </p:cNvSpPr>
          <p:nvPr/>
        </p:nvSpPr>
        <p:spPr bwMode="auto">
          <a:xfrm>
            <a:off x="714374" y="332656"/>
            <a:ext cx="7993063"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3200" b="1" dirty="0">
                <a:latin typeface="Verdana" pitchFamily="34" charset="0"/>
              </a:rPr>
              <a:t>УГЉЕНИ </a:t>
            </a:r>
            <a:r>
              <a:rPr lang="en-US" sz="3200" b="1" dirty="0" smtClean="0">
                <a:latin typeface="Verdana" pitchFamily="34" charset="0"/>
              </a:rPr>
              <a:t>ХИДРАТИ</a:t>
            </a:r>
            <a:endParaRPr lang="en-US" sz="3200" dirty="0">
              <a:latin typeface="Verdana" pitchFamily="34" charset="0"/>
            </a:endParaRPr>
          </a:p>
        </p:txBody>
      </p:sp>
    </p:spTree>
    <p:extLst>
      <p:ext uri="{BB962C8B-B14F-4D97-AF65-F5344CB8AC3E}">
        <p14:creationId xmlns:p14="http://schemas.microsoft.com/office/powerpoint/2010/main" val="9836023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subTitle" idx="1"/>
          </p:nvPr>
        </p:nvSpPr>
        <p:spPr>
          <a:xfrm>
            <a:off x="323528" y="260648"/>
            <a:ext cx="8280400" cy="6480720"/>
          </a:xfrm>
        </p:spPr>
        <p:txBody>
          <a:bodyPr>
            <a:normAutofit fontScale="92500" lnSpcReduction="10000"/>
          </a:bodyPr>
          <a:lstStyle/>
          <a:p>
            <a:pPr marL="190500" indent="-190500" algn="just">
              <a:lnSpc>
                <a:spcPct val="80000"/>
              </a:lnSpc>
            </a:pPr>
            <a:r>
              <a:rPr lang="en-US" sz="2000" b="1" i="1" dirty="0" smtClean="0">
                <a:solidFill>
                  <a:schemeClr val="tx1"/>
                </a:solidFill>
              </a:rPr>
              <a:t>1</a:t>
            </a:r>
            <a:r>
              <a:rPr lang="sr-Cyrl-RS" sz="2000" b="1" i="1" dirty="0" smtClean="0">
                <a:solidFill>
                  <a:schemeClr val="tx1"/>
                </a:solidFill>
              </a:rPr>
              <a:t>1. </a:t>
            </a:r>
            <a:r>
              <a:rPr lang="en-US" sz="2000" b="1" i="1" dirty="0" err="1" smtClean="0">
                <a:solidFill>
                  <a:schemeClr val="tx1"/>
                </a:solidFill>
              </a:rPr>
              <a:t>Моносахариди</a:t>
            </a:r>
            <a:endParaRPr lang="en-US" sz="2000" b="1" dirty="0" smtClean="0">
              <a:solidFill>
                <a:schemeClr val="tx1"/>
              </a:solidFill>
            </a:endParaRPr>
          </a:p>
          <a:p>
            <a:pPr marL="190500" indent="-190500" algn="just">
              <a:lnSpc>
                <a:spcPct val="80000"/>
              </a:lnSpc>
            </a:pPr>
            <a:r>
              <a:rPr lang="en-US" sz="2000" b="1" dirty="0" smtClean="0">
                <a:solidFill>
                  <a:schemeClr val="tx1"/>
                </a:solidFill>
              </a:rPr>
              <a:t> </a:t>
            </a:r>
          </a:p>
          <a:p>
            <a:pPr marL="190500" indent="-190500" algn="just">
              <a:lnSpc>
                <a:spcPct val="80000"/>
              </a:lnSpc>
            </a:pPr>
            <a:r>
              <a:rPr lang="sr-Latn-CS" sz="2000" b="1" dirty="0" smtClean="0">
                <a:solidFill>
                  <a:schemeClr val="tx1"/>
                </a:solidFill>
              </a:rPr>
              <a:t>	</a:t>
            </a:r>
            <a:r>
              <a:rPr lang="en-US" sz="2000" b="1" dirty="0" err="1" smtClean="0">
                <a:solidFill>
                  <a:schemeClr val="tx1"/>
                </a:solidFill>
              </a:rPr>
              <a:t>За</a:t>
            </a:r>
            <a:r>
              <a:rPr lang="en-US" sz="2000" b="1" dirty="0" smtClean="0">
                <a:solidFill>
                  <a:schemeClr val="tx1"/>
                </a:solidFill>
              </a:rPr>
              <a:t> </a:t>
            </a:r>
            <a:r>
              <a:rPr lang="en-US" sz="2000" b="1" dirty="0" err="1" smtClean="0">
                <a:solidFill>
                  <a:schemeClr val="tx1"/>
                </a:solidFill>
              </a:rPr>
              <a:t>исхрану</a:t>
            </a:r>
            <a:r>
              <a:rPr lang="en-US" sz="2000" b="1" dirty="0" smtClean="0">
                <a:solidFill>
                  <a:schemeClr val="tx1"/>
                </a:solidFill>
              </a:rPr>
              <a:t> </a:t>
            </a:r>
            <a:r>
              <a:rPr lang="en-US" sz="2000" b="1" dirty="0" err="1" smtClean="0">
                <a:solidFill>
                  <a:schemeClr val="tx1"/>
                </a:solidFill>
              </a:rPr>
              <a:t>људи</a:t>
            </a:r>
            <a:r>
              <a:rPr lang="en-US" sz="2000" b="1" dirty="0" smtClean="0">
                <a:solidFill>
                  <a:schemeClr val="tx1"/>
                </a:solidFill>
              </a:rPr>
              <a:t> </a:t>
            </a:r>
            <a:r>
              <a:rPr lang="en-US" sz="2000" b="1" dirty="0" err="1" smtClean="0">
                <a:solidFill>
                  <a:schemeClr val="tx1"/>
                </a:solidFill>
              </a:rPr>
              <a:t>значајни</a:t>
            </a:r>
            <a:endParaRPr lang="en-US" sz="2000" b="1" i="1" dirty="0" smtClean="0">
              <a:solidFill>
                <a:schemeClr val="tx1"/>
              </a:solidFill>
            </a:endParaRPr>
          </a:p>
          <a:p>
            <a:pPr marL="190500" indent="-190500" algn="just">
              <a:lnSpc>
                <a:spcPct val="80000"/>
              </a:lnSpc>
            </a:pPr>
            <a:endParaRPr lang="sr-Latn-CS" sz="2000" b="1" i="1" dirty="0" smtClean="0">
              <a:solidFill>
                <a:schemeClr val="tx1"/>
              </a:solidFill>
            </a:endParaRPr>
          </a:p>
          <a:p>
            <a:pPr marL="190500" indent="-190500" algn="just">
              <a:lnSpc>
                <a:spcPct val="80000"/>
              </a:lnSpc>
            </a:pPr>
            <a:r>
              <a:rPr lang="sr-Latn-CS" sz="2000" b="1" i="1" dirty="0" smtClean="0">
                <a:solidFill>
                  <a:schemeClr val="tx1"/>
                </a:solidFill>
              </a:rPr>
              <a:t>		-</a:t>
            </a:r>
            <a:r>
              <a:rPr lang="en-US" sz="2000" b="1" i="1" dirty="0" err="1" smtClean="0">
                <a:solidFill>
                  <a:schemeClr val="tx1"/>
                </a:solidFill>
              </a:rPr>
              <a:t>Гликоза</a:t>
            </a:r>
            <a:endParaRPr lang="en-US" sz="2000" b="1" dirty="0" smtClean="0">
              <a:solidFill>
                <a:schemeClr val="tx1"/>
              </a:solidFill>
            </a:endParaRPr>
          </a:p>
          <a:p>
            <a:pPr marL="1543050" lvl="3" indent="-171450" algn="just">
              <a:lnSpc>
                <a:spcPct val="80000"/>
              </a:lnSpc>
              <a:buFont typeface="Wingdings" pitchFamily="2" charset="2"/>
              <a:buNone/>
            </a:pPr>
            <a:r>
              <a:rPr lang="sr-Latn-CS" b="1" dirty="0" smtClean="0">
                <a:solidFill>
                  <a:schemeClr val="tx1"/>
                </a:solidFill>
              </a:rPr>
              <a:t>	</a:t>
            </a:r>
            <a:r>
              <a:rPr lang="en-US" b="1" dirty="0" err="1" smtClean="0">
                <a:solidFill>
                  <a:schemeClr val="tx1"/>
                </a:solidFill>
              </a:rPr>
              <a:t>Главни</a:t>
            </a:r>
            <a:r>
              <a:rPr lang="en-US" b="1" dirty="0" smtClean="0">
                <a:solidFill>
                  <a:schemeClr val="tx1"/>
                </a:solidFill>
              </a:rPr>
              <a:t> </a:t>
            </a:r>
            <a:r>
              <a:rPr lang="en-US" b="1" dirty="0" err="1" smtClean="0">
                <a:solidFill>
                  <a:schemeClr val="tx1"/>
                </a:solidFill>
              </a:rPr>
              <a:t>извор</a:t>
            </a:r>
            <a:r>
              <a:rPr lang="en-US" b="1" dirty="0" smtClean="0">
                <a:solidFill>
                  <a:schemeClr val="tx1"/>
                </a:solidFill>
              </a:rPr>
              <a:t> </a:t>
            </a:r>
            <a:r>
              <a:rPr lang="en-US" b="1" dirty="0" err="1" smtClean="0">
                <a:solidFill>
                  <a:schemeClr val="tx1"/>
                </a:solidFill>
              </a:rPr>
              <a:t>је</a:t>
            </a:r>
            <a:r>
              <a:rPr lang="en-US" b="1" dirty="0" smtClean="0">
                <a:solidFill>
                  <a:schemeClr val="tx1"/>
                </a:solidFill>
              </a:rPr>
              <a:t> </a:t>
            </a:r>
            <a:r>
              <a:rPr lang="en-US" b="1" dirty="0" err="1" smtClean="0">
                <a:solidFill>
                  <a:schemeClr val="tx1"/>
                </a:solidFill>
              </a:rPr>
              <a:t>мед</a:t>
            </a:r>
            <a:r>
              <a:rPr lang="en-US" b="1" dirty="0" smtClean="0">
                <a:solidFill>
                  <a:schemeClr val="tx1"/>
                </a:solidFill>
              </a:rPr>
              <a:t>. </a:t>
            </a:r>
            <a:r>
              <a:rPr lang="nl-NL" b="1" dirty="0" smtClean="0">
                <a:solidFill>
                  <a:schemeClr val="tx1"/>
                </a:solidFill>
              </a:rPr>
              <a:t>У воћу и поврћу је има у малим количинама. </a:t>
            </a:r>
            <a:endParaRPr lang="en-US" b="1" i="1" dirty="0" smtClean="0">
              <a:solidFill>
                <a:schemeClr val="tx1"/>
              </a:solidFill>
            </a:endParaRPr>
          </a:p>
          <a:p>
            <a:pPr marL="190500" indent="-190500" algn="just">
              <a:lnSpc>
                <a:spcPct val="80000"/>
              </a:lnSpc>
            </a:pPr>
            <a:r>
              <a:rPr lang="sr-Latn-CS" sz="2000" b="1" i="1" dirty="0" smtClean="0">
                <a:solidFill>
                  <a:schemeClr val="tx1"/>
                </a:solidFill>
              </a:rPr>
              <a:t>		-</a:t>
            </a:r>
            <a:r>
              <a:rPr lang="en-US" sz="2000" b="1" i="1" dirty="0" err="1" smtClean="0">
                <a:solidFill>
                  <a:schemeClr val="tx1"/>
                </a:solidFill>
              </a:rPr>
              <a:t>Фруктоза</a:t>
            </a:r>
            <a:endParaRPr lang="sr-Latn-CS" sz="2000" b="1" dirty="0" smtClean="0">
              <a:solidFill>
                <a:schemeClr val="tx1"/>
              </a:solidFill>
            </a:endParaRPr>
          </a:p>
          <a:p>
            <a:pPr marL="1543050" lvl="3" indent="-171450" algn="just">
              <a:lnSpc>
                <a:spcPct val="80000"/>
              </a:lnSpc>
              <a:buFont typeface="Wingdings" pitchFamily="2" charset="2"/>
              <a:buNone/>
            </a:pPr>
            <a:r>
              <a:rPr lang="sr-Latn-CS" b="1" dirty="0" smtClean="0">
                <a:solidFill>
                  <a:schemeClr val="tx1"/>
                </a:solidFill>
              </a:rPr>
              <a:t>   </a:t>
            </a:r>
            <a:r>
              <a:rPr lang="en-US" b="1" dirty="0" err="1" smtClean="0">
                <a:solidFill>
                  <a:schemeClr val="tx1"/>
                </a:solidFill>
              </a:rPr>
              <a:t>Главни</a:t>
            </a:r>
            <a:r>
              <a:rPr lang="en-US" b="1" dirty="0" smtClean="0">
                <a:solidFill>
                  <a:schemeClr val="tx1"/>
                </a:solidFill>
              </a:rPr>
              <a:t> </a:t>
            </a:r>
            <a:r>
              <a:rPr lang="en-US" b="1" dirty="0" err="1" smtClean="0">
                <a:solidFill>
                  <a:schemeClr val="tx1"/>
                </a:solidFill>
              </a:rPr>
              <a:t>извор</a:t>
            </a:r>
            <a:r>
              <a:rPr lang="en-US" b="1" dirty="0" smtClean="0">
                <a:solidFill>
                  <a:schemeClr val="tx1"/>
                </a:solidFill>
              </a:rPr>
              <a:t> </a:t>
            </a:r>
            <a:r>
              <a:rPr lang="en-US" b="1" dirty="0" err="1" smtClean="0">
                <a:solidFill>
                  <a:schemeClr val="tx1"/>
                </a:solidFill>
              </a:rPr>
              <a:t>воће</a:t>
            </a:r>
            <a:r>
              <a:rPr lang="en-US" b="1" dirty="0" smtClean="0">
                <a:solidFill>
                  <a:schemeClr val="tx1"/>
                </a:solidFill>
              </a:rPr>
              <a:t>.</a:t>
            </a:r>
            <a:endParaRPr lang="sr-Cyrl-RS" b="1" dirty="0" smtClean="0">
              <a:solidFill>
                <a:schemeClr val="tx1"/>
              </a:solidFill>
            </a:endParaRPr>
          </a:p>
          <a:p>
            <a:pPr marL="190500" indent="-190500" algn="just">
              <a:lnSpc>
                <a:spcPct val="80000"/>
              </a:lnSpc>
            </a:pPr>
            <a:r>
              <a:rPr lang="en-US" sz="1400" b="1" i="1" dirty="0">
                <a:solidFill>
                  <a:schemeClr val="tx1"/>
                </a:solidFill>
              </a:rPr>
              <a:t>2</a:t>
            </a:r>
            <a:r>
              <a:rPr lang="en-US" sz="2000" b="1" i="1" dirty="0">
                <a:solidFill>
                  <a:schemeClr val="tx1"/>
                </a:solidFill>
              </a:rPr>
              <a:t>. </a:t>
            </a:r>
            <a:r>
              <a:rPr lang="en-US" sz="2000" b="1" i="1" dirty="0" err="1">
                <a:solidFill>
                  <a:schemeClr val="tx1"/>
                </a:solidFill>
              </a:rPr>
              <a:t>Дисахариди</a:t>
            </a:r>
            <a:endParaRPr lang="en-US" sz="2000" b="1" dirty="0">
              <a:solidFill>
                <a:schemeClr val="tx1"/>
              </a:solidFill>
            </a:endParaRPr>
          </a:p>
          <a:p>
            <a:pPr marL="190500" indent="-190500" algn="just">
              <a:lnSpc>
                <a:spcPct val="80000"/>
              </a:lnSpc>
            </a:pPr>
            <a:endParaRPr lang="sr-Latn-CS" sz="2000" b="1" dirty="0">
              <a:solidFill>
                <a:schemeClr val="tx1"/>
              </a:solidFill>
            </a:endParaRPr>
          </a:p>
          <a:p>
            <a:pPr marL="190500" indent="-190500" algn="just">
              <a:lnSpc>
                <a:spcPct val="80000"/>
              </a:lnSpc>
            </a:pPr>
            <a:r>
              <a:rPr lang="sr-Latn-CS" sz="2000" b="1" dirty="0">
                <a:solidFill>
                  <a:schemeClr val="tx1"/>
                </a:solidFill>
              </a:rPr>
              <a:t>	</a:t>
            </a:r>
            <a:r>
              <a:rPr lang="en-US" sz="2000" b="1" dirty="0" err="1">
                <a:solidFill>
                  <a:schemeClr val="tx1"/>
                </a:solidFill>
              </a:rPr>
              <a:t>За</a:t>
            </a:r>
            <a:r>
              <a:rPr lang="en-US" sz="2000" b="1" dirty="0">
                <a:solidFill>
                  <a:schemeClr val="tx1"/>
                </a:solidFill>
              </a:rPr>
              <a:t> </a:t>
            </a:r>
            <a:r>
              <a:rPr lang="en-US" sz="2000" b="1" dirty="0" err="1">
                <a:solidFill>
                  <a:schemeClr val="tx1"/>
                </a:solidFill>
              </a:rPr>
              <a:t>исхрану</a:t>
            </a:r>
            <a:r>
              <a:rPr lang="en-US" sz="2000" b="1" dirty="0">
                <a:solidFill>
                  <a:schemeClr val="tx1"/>
                </a:solidFill>
              </a:rPr>
              <a:t> </a:t>
            </a:r>
            <a:r>
              <a:rPr lang="en-US" sz="2000" b="1" dirty="0" err="1">
                <a:solidFill>
                  <a:schemeClr val="tx1"/>
                </a:solidFill>
              </a:rPr>
              <a:t>људи</a:t>
            </a:r>
            <a:r>
              <a:rPr lang="en-US" sz="2000" b="1" dirty="0">
                <a:solidFill>
                  <a:schemeClr val="tx1"/>
                </a:solidFill>
              </a:rPr>
              <a:t> </a:t>
            </a:r>
            <a:r>
              <a:rPr lang="en-US" sz="2000" b="1" dirty="0" err="1">
                <a:solidFill>
                  <a:schemeClr val="tx1"/>
                </a:solidFill>
              </a:rPr>
              <a:t>значајни</a:t>
            </a:r>
            <a:r>
              <a:rPr lang="en-US" sz="2000" b="1" dirty="0">
                <a:solidFill>
                  <a:schemeClr val="tx1"/>
                </a:solidFill>
              </a:rPr>
              <a:t>:</a:t>
            </a:r>
            <a:endParaRPr lang="en-US" sz="2000" b="1" i="1" dirty="0">
              <a:solidFill>
                <a:schemeClr val="tx1"/>
              </a:solidFill>
            </a:endParaRPr>
          </a:p>
          <a:p>
            <a:pPr marL="190500" indent="-190500" algn="just">
              <a:lnSpc>
                <a:spcPct val="80000"/>
              </a:lnSpc>
            </a:pPr>
            <a:endParaRPr lang="sr-Latn-CS" sz="2000" b="1" i="1" dirty="0">
              <a:solidFill>
                <a:schemeClr val="tx1"/>
              </a:solidFill>
            </a:endParaRPr>
          </a:p>
          <a:p>
            <a:pPr marL="190500" indent="-190500" algn="just">
              <a:lnSpc>
                <a:spcPct val="80000"/>
              </a:lnSpc>
            </a:pPr>
            <a:r>
              <a:rPr lang="sr-Latn-CS" sz="2000" b="1" i="1" dirty="0">
                <a:solidFill>
                  <a:schemeClr val="tx1"/>
                </a:solidFill>
              </a:rPr>
              <a:t>		-</a:t>
            </a:r>
            <a:r>
              <a:rPr lang="en-US" sz="2000" b="1" i="1" dirty="0" err="1">
                <a:solidFill>
                  <a:schemeClr val="tx1"/>
                </a:solidFill>
              </a:rPr>
              <a:t>Сахароза</a:t>
            </a:r>
            <a:endParaRPr lang="en-US" sz="2000" b="1" dirty="0">
              <a:solidFill>
                <a:schemeClr val="tx1"/>
              </a:solidFill>
            </a:endParaRPr>
          </a:p>
          <a:p>
            <a:pPr marL="1543050" lvl="3" indent="-171450" algn="just">
              <a:lnSpc>
                <a:spcPct val="80000"/>
              </a:lnSpc>
            </a:pPr>
            <a:r>
              <a:rPr lang="sr-Latn-CS" b="1" dirty="0">
                <a:solidFill>
                  <a:schemeClr val="tx1"/>
                </a:solidFill>
              </a:rPr>
              <a:t>	</a:t>
            </a:r>
            <a:r>
              <a:rPr lang="en-US" b="1" dirty="0" err="1">
                <a:solidFill>
                  <a:schemeClr val="tx1"/>
                </a:solidFill>
              </a:rPr>
              <a:t>Шећер</a:t>
            </a:r>
            <a:r>
              <a:rPr lang="en-US" b="1" dirty="0">
                <a:solidFill>
                  <a:schemeClr val="tx1"/>
                </a:solidFill>
              </a:rPr>
              <a:t> </a:t>
            </a:r>
            <a:r>
              <a:rPr lang="en-US" b="1" dirty="0" err="1">
                <a:solidFill>
                  <a:schemeClr val="tx1"/>
                </a:solidFill>
              </a:rPr>
              <a:t>који</a:t>
            </a:r>
            <a:r>
              <a:rPr lang="en-US" b="1" dirty="0">
                <a:solidFill>
                  <a:schemeClr val="tx1"/>
                </a:solidFill>
              </a:rPr>
              <a:t> </a:t>
            </a:r>
            <a:r>
              <a:rPr lang="en-US" b="1" dirty="0" err="1">
                <a:solidFill>
                  <a:schemeClr val="tx1"/>
                </a:solidFill>
              </a:rPr>
              <a:t>се</a:t>
            </a:r>
            <a:r>
              <a:rPr lang="en-US" b="1" dirty="0">
                <a:solidFill>
                  <a:schemeClr val="tx1"/>
                </a:solidFill>
              </a:rPr>
              <a:t> </a:t>
            </a:r>
            <a:r>
              <a:rPr lang="en-US" b="1" dirty="0" err="1">
                <a:solidFill>
                  <a:schemeClr val="tx1"/>
                </a:solidFill>
              </a:rPr>
              <a:t>најчешће</a:t>
            </a:r>
            <a:r>
              <a:rPr lang="en-US" b="1" dirty="0">
                <a:solidFill>
                  <a:schemeClr val="tx1"/>
                </a:solidFill>
              </a:rPr>
              <a:t> </a:t>
            </a:r>
            <a:r>
              <a:rPr lang="en-US" b="1" dirty="0" err="1">
                <a:solidFill>
                  <a:schemeClr val="tx1"/>
                </a:solidFill>
              </a:rPr>
              <a:t>користи</a:t>
            </a:r>
            <a:r>
              <a:rPr lang="en-US" b="1" dirty="0">
                <a:solidFill>
                  <a:schemeClr val="tx1"/>
                </a:solidFill>
              </a:rPr>
              <a:t> у </a:t>
            </a:r>
            <a:r>
              <a:rPr lang="en-US" b="1" dirty="0" err="1">
                <a:solidFill>
                  <a:schemeClr val="tx1"/>
                </a:solidFill>
              </a:rPr>
              <a:t>исхрани</a:t>
            </a:r>
            <a:r>
              <a:rPr lang="en-US" b="1" dirty="0">
                <a:solidFill>
                  <a:schemeClr val="tx1"/>
                </a:solidFill>
              </a:rPr>
              <a:t> </a:t>
            </a:r>
            <a:r>
              <a:rPr lang="en-US" b="1" dirty="0" err="1">
                <a:solidFill>
                  <a:schemeClr val="tx1"/>
                </a:solidFill>
              </a:rPr>
              <a:t>људи</a:t>
            </a:r>
            <a:r>
              <a:rPr lang="en-US" b="1" dirty="0">
                <a:solidFill>
                  <a:schemeClr val="tx1"/>
                </a:solidFill>
              </a:rPr>
              <a:t> (99% </a:t>
            </a:r>
            <a:r>
              <a:rPr lang="en-US" b="1" dirty="0" err="1">
                <a:solidFill>
                  <a:schemeClr val="tx1"/>
                </a:solidFill>
              </a:rPr>
              <a:t>пречишћен</a:t>
            </a:r>
            <a:r>
              <a:rPr lang="en-US" b="1" dirty="0">
                <a:solidFill>
                  <a:schemeClr val="tx1"/>
                </a:solidFill>
              </a:rPr>
              <a:t> </a:t>
            </a:r>
            <a:r>
              <a:rPr lang="en-US" b="1" dirty="0" err="1">
                <a:solidFill>
                  <a:schemeClr val="tx1"/>
                </a:solidFill>
              </a:rPr>
              <a:t>је</a:t>
            </a:r>
            <a:r>
              <a:rPr lang="en-US" b="1" dirty="0">
                <a:solidFill>
                  <a:schemeClr val="tx1"/>
                </a:solidFill>
              </a:rPr>
              <a:t> </a:t>
            </a:r>
            <a:r>
              <a:rPr lang="en-US" b="1" dirty="0" err="1">
                <a:solidFill>
                  <a:schemeClr val="tx1"/>
                </a:solidFill>
              </a:rPr>
              <a:t>познат</a:t>
            </a:r>
            <a:r>
              <a:rPr lang="en-US" b="1" dirty="0">
                <a:solidFill>
                  <a:schemeClr val="tx1"/>
                </a:solidFill>
              </a:rPr>
              <a:t> </a:t>
            </a:r>
            <a:r>
              <a:rPr lang="en-US" b="1" dirty="0" err="1">
                <a:solidFill>
                  <a:schemeClr val="tx1"/>
                </a:solidFill>
              </a:rPr>
              <a:t>као</a:t>
            </a:r>
            <a:r>
              <a:rPr lang="en-US" b="1" dirty="0">
                <a:solidFill>
                  <a:schemeClr val="tx1"/>
                </a:solidFill>
              </a:rPr>
              <a:t> “</a:t>
            </a:r>
            <a:r>
              <a:rPr lang="en-US" b="1" dirty="0" err="1">
                <a:solidFill>
                  <a:schemeClr val="tx1"/>
                </a:solidFill>
              </a:rPr>
              <a:t>бели</a:t>
            </a:r>
            <a:r>
              <a:rPr lang="en-US" b="1" dirty="0">
                <a:solidFill>
                  <a:schemeClr val="tx1"/>
                </a:solidFill>
              </a:rPr>
              <a:t>” </a:t>
            </a:r>
            <a:r>
              <a:rPr lang="en-US" b="1" dirty="0" err="1">
                <a:solidFill>
                  <a:schemeClr val="tx1"/>
                </a:solidFill>
              </a:rPr>
              <a:t>шећер</a:t>
            </a:r>
            <a:r>
              <a:rPr lang="en-US" b="1" dirty="0">
                <a:solidFill>
                  <a:schemeClr val="tx1"/>
                </a:solidFill>
              </a:rPr>
              <a:t>, а </a:t>
            </a:r>
            <a:r>
              <a:rPr lang="en-US" b="1" dirty="0" err="1">
                <a:solidFill>
                  <a:schemeClr val="tx1"/>
                </a:solidFill>
              </a:rPr>
              <a:t>мање</a:t>
            </a:r>
            <a:r>
              <a:rPr lang="en-US" b="1" dirty="0">
                <a:solidFill>
                  <a:schemeClr val="tx1"/>
                </a:solidFill>
              </a:rPr>
              <a:t> </a:t>
            </a:r>
            <a:r>
              <a:rPr lang="en-US" b="1" dirty="0" err="1">
                <a:solidFill>
                  <a:schemeClr val="tx1"/>
                </a:solidFill>
              </a:rPr>
              <a:t>пречишћен</a:t>
            </a:r>
            <a:r>
              <a:rPr lang="en-US" b="1" dirty="0">
                <a:solidFill>
                  <a:schemeClr val="tx1"/>
                </a:solidFill>
              </a:rPr>
              <a:t> </a:t>
            </a:r>
            <a:r>
              <a:rPr lang="en-US" b="1" dirty="0" err="1">
                <a:solidFill>
                  <a:schemeClr val="tx1"/>
                </a:solidFill>
              </a:rPr>
              <a:t>као</a:t>
            </a:r>
            <a:r>
              <a:rPr lang="en-US" b="1" dirty="0">
                <a:solidFill>
                  <a:schemeClr val="tx1"/>
                </a:solidFill>
              </a:rPr>
              <a:t> “</a:t>
            </a:r>
            <a:r>
              <a:rPr lang="en-US" b="1" dirty="0" err="1">
                <a:solidFill>
                  <a:schemeClr val="tx1"/>
                </a:solidFill>
              </a:rPr>
              <a:t>жути</a:t>
            </a:r>
            <a:r>
              <a:rPr lang="en-US" b="1" dirty="0">
                <a:solidFill>
                  <a:schemeClr val="tx1"/>
                </a:solidFill>
              </a:rPr>
              <a:t>”. </a:t>
            </a:r>
            <a:r>
              <a:rPr lang="en-US" b="1" dirty="0" err="1">
                <a:solidFill>
                  <a:schemeClr val="tx1"/>
                </a:solidFill>
              </a:rPr>
              <a:t>Главни</a:t>
            </a:r>
            <a:r>
              <a:rPr lang="en-US" b="1" dirty="0">
                <a:solidFill>
                  <a:schemeClr val="tx1"/>
                </a:solidFill>
              </a:rPr>
              <a:t> </a:t>
            </a:r>
            <a:r>
              <a:rPr lang="en-US" b="1" dirty="0" err="1">
                <a:solidFill>
                  <a:schemeClr val="tx1"/>
                </a:solidFill>
              </a:rPr>
              <a:t>извор</a:t>
            </a:r>
            <a:r>
              <a:rPr lang="en-US" b="1" dirty="0">
                <a:solidFill>
                  <a:schemeClr val="tx1"/>
                </a:solidFill>
              </a:rPr>
              <a:t> </a:t>
            </a:r>
            <a:r>
              <a:rPr lang="en-US" b="1" dirty="0" err="1">
                <a:solidFill>
                  <a:schemeClr val="tx1"/>
                </a:solidFill>
              </a:rPr>
              <a:t>шећерна</a:t>
            </a:r>
            <a:r>
              <a:rPr lang="en-US" b="1" dirty="0">
                <a:solidFill>
                  <a:schemeClr val="tx1"/>
                </a:solidFill>
              </a:rPr>
              <a:t> </a:t>
            </a:r>
            <a:r>
              <a:rPr lang="en-US" b="1" dirty="0" err="1">
                <a:solidFill>
                  <a:schemeClr val="tx1"/>
                </a:solidFill>
              </a:rPr>
              <a:t>репа</a:t>
            </a:r>
            <a:r>
              <a:rPr lang="en-US" b="1" dirty="0">
                <a:solidFill>
                  <a:schemeClr val="tx1"/>
                </a:solidFill>
              </a:rPr>
              <a:t> и </a:t>
            </a:r>
            <a:r>
              <a:rPr lang="en-US" b="1" dirty="0" err="1">
                <a:solidFill>
                  <a:schemeClr val="tx1"/>
                </a:solidFill>
              </a:rPr>
              <a:t>шећерна</a:t>
            </a:r>
            <a:r>
              <a:rPr lang="en-US" b="1" dirty="0">
                <a:solidFill>
                  <a:schemeClr val="tx1"/>
                </a:solidFill>
              </a:rPr>
              <a:t> </a:t>
            </a:r>
            <a:r>
              <a:rPr lang="en-US" b="1" dirty="0" err="1">
                <a:solidFill>
                  <a:schemeClr val="tx1"/>
                </a:solidFill>
              </a:rPr>
              <a:t>трска</a:t>
            </a:r>
            <a:r>
              <a:rPr lang="en-US" b="1" dirty="0">
                <a:solidFill>
                  <a:schemeClr val="tx1"/>
                </a:solidFill>
              </a:rPr>
              <a:t>.</a:t>
            </a:r>
            <a:endParaRPr lang="en-US" b="1" i="1" dirty="0">
              <a:solidFill>
                <a:schemeClr val="tx1"/>
              </a:solidFill>
            </a:endParaRPr>
          </a:p>
          <a:p>
            <a:pPr marL="190500" indent="-190500" algn="just">
              <a:lnSpc>
                <a:spcPct val="80000"/>
              </a:lnSpc>
            </a:pPr>
            <a:endParaRPr lang="sr-Latn-CS" sz="2000" b="1" i="1" dirty="0">
              <a:solidFill>
                <a:schemeClr val="tx1"/>
              </a:solidFill>
            </a:endParaRPr>
          </a:p>
          <a:p>
            <a:pPr marL="190500" indent="-190500" algn="just">
              <a:lnSpc>
                <a:spcPct val="80000"/>
              </a:lnSpc>
            </a:pPr>
            <a:r>
              <a:rPr lang="sr-Latn-CS" sz="2000" b="1" i="1" dirty="0">
                <a:solidFill>
                  <a:schemeClr val="tx1"/>
                </a:solidFill>
              </a:rPr>
              <a:t>		-</a:t>
            </a:r>
            <a:r>
              <a:rPr lang="en-US" sz="2000" b="1" i="1" dirty="0" err="1">
                <a:solidFill>
                  <a:schemeClr val="tx1"/>
                </a:solidFill>
              </a:rPr>
              <a:t>Лактоза</a:t>
            </a:r>
            <a:endParaRPr lang="en-US" sz="2000" b="1" dirty="0">
              <a:solidFill>
                <a:schemeClr val="tx1"/>
              </a:solidFill>
            </a:endParaRPr>
          </a:p>
          <a:p>
            <a:pPr marL="1543050" lvl="3" indent="-171450" algn="just">
              <a:lnSpc>
                <a:spcPct val="80000"/>
              </a:lnSpc>
            </a:pPr>
            <a:r>
              <a:rPr lang="sr-Latn-CS" b="1" dirty="0">
                <a:solidFill>
                  <a:schemeClr val="tx1"/>
                </a:solidFill>
              </a:rPr>
              <a:t>	</a:t>
            </a:r>
            <a:r>
              <a:rPr lang="en-US" b="1" dirty="0" err="1">
                <a:solidFill>
                  <a:schemeClr val="tx1"/>
                </a:solidFill>
              </a:rPr>
              <a:t>Познат</a:t>
            </a:r>
            <a:r>
              <a:rPr lang="en-US" b="1" dirty="0">
                <a:solidFill>
                  <a:schemeClr val="tx1"/>
                </a:solidFill>
              </a:rPr>
              <a:t> </a:t>
            </a:r>
            <a:r>
              <a:rPr lang="en-US" b="1" dirty="0" err="1">
                <a:solidFill>
                  <a:schemeClr val="tx1"/>
                </a:solidFill>
              </a:rPr>
              <a:t>као</a:t>
            </a:r>
            <a:r>
              <a:rPr lang="en-US" b="1" dirty="0">
                <a:solidFill>
                  <a:schemeClr val="tx1"/>
                </a:solidFill>
              </a:rPr>
              <a:t> “</a:t>
            </a:r>
            <a:r>
              <a:rPr lang="en-US" b="1" dirty="0" err="1">
                <a:solidFill>
                  <a:schemeClr val="tx1"/>
                </a:solidFill>
              </a:rPr>
              <a:t>млечни</a:t>
            </a:r>
            <a:r>
              <a:rPr lang="en-US" b="1" dirty="0">
                <a:solidFill>
                  <a:schemeClr val="tx1"/>
                </a:solidFill>
              </a:rPr>
              <a:t>” </a:t>
            </a:r>
            <a:r>
              <a:rPr lang="en-US" b="1" dirty="0" err="1">
                <a:solidFill>
                  <a:schemeClr val="tx1"/>
                </a:solidFill>
              </a:rPr>
              <a:t>шећер</a:t>
            </a:r>
            <a:r>
              <a:rPr lang="en-US" b="1" dirty="0">
                <a:solidFill>
                  <a:schemeClr val="tx1"/>
                </a:solidFill>
              </a:rPr>
              <a:t>  </a:t>
            </a:r>
            <a:r>
              <a:rPr lang="en-US" b="1" dirty="0" err="1">
                <a:solidFill>
                  <a:schemeClr val="tx1"/>
                </a:solidFill>
              </a:rPr>
              <a:t>састоји</a:t>
            </a:r>
            <a:r>
              <a:rPr lang="en-US" b="1" dirty="0">
                <a:solidFill>
                  <a:schemeClr val="tx1"/>
                </a:solidFill>
              </a:rPr>
              <a:t> </a:t>
            </a:r>
            <a:r>
              <a:rPr lang="en-US" b="1" dirty="0" err="1">
                <a:solidFill>
                  <a:schemeClr val="tx1"/>
                </a:solidFill>
              </a:rPr>
              <a:t>се</a:t>
            </a:r>
            <a:r>
              <a:rPr lang="en-US" b="1" dirty="0">
                <a:solidFill>
                  <a:schemeClr val="tx1"/>
                </a:solidFill>
              </a:rPr>
              <a:t> </a:t>
            </a:r>
            <a:r>
              <a:rPr lang="en-US" b="1" dirty="0" err="1">
                <a:solidFill>
                  <a:schemeClr val="tx1"/>
                </a:solidFill>
              </a:rPr>
              <a:t>од</a:t>
            </a:r>
            <a:r>
              <a:rPr lang="en-US" b="1" dirty="0">
                <a:solidFill>
                  <a:schemeClr val="tx1"/>
                </a:solidFill>
              </a:rPr>
              <a:t> </a:t>
            </a:r>
            <a:r>
              <a:rPr lang="en-US" b="1" dirty="0" err="1">
                <a:solidFill>
                  <a:schemeClr val="tx1"/>
                </a:solidFill>
              </a:rPr>
              <a:t>гликозе</a:t>
            </a:r>
            <a:r>
              <a:rPr lang="en-US" b="1" dirty="0">
                <a:solidFill>
                  <a:schemeClr val="tx1"/>
                </a:solidFill>
              </a:rPr>
              <a:t> и </a:t>
            </a:r>
            <a:r>
              <a:rPr lang="en-US" b="1" dirty="0" err="1">
                <a:solidFill>
                  <a:schemeClr val="tx1"/>
                </a:solidFill>
              </a:rPr>
              <a:t>галактозе</a:t>
            </a:r>
            <a:r>
              <a:rPr lang="en-US" b="1" dirty="0">
                <a:solidFill>
                  <a:schemeClr val="tx1"/>
                </a:solidFill>
              </a:rPr>
              <a:t> и </a:t>
            </a:r>
            <a:r>
              <a:rPr lang="en-US" b="1" dirty="0" err="1">
                <a:solidFill>
                  <a:schemeClr val="tx1"/>
                </a:solidFill>
              </a:rPr>
              <a:t>разлаже</a:t>
            </a:r>
            <a:r>
              <a:rPr lang="en-US" b="1" dirty="0">
                <a:solidFill>
                  <a:schemeClr val="tx1"/>
                </a:solidFill>
              </a:rPr>
              <a:t> </a:t>
            </a:r>
            <a:r>
              <a:rPr lang="en-US" b="1" dirty="0" err="1">
                <a:solidFill>
                  <a:schemeClr val="tx1"/>
                </a:solidFill>
              </a:rPr>
              <a:t>га</a:t>
            </a:r>
            <a:r>
              <a:rPr lang="en-US" b="1" dirty="0">
                <a:solidFill>
                  <a:schemeClr val="tx1"/>
                </a:solidFill>
              </a:rPr>
              <a:t> </a:t>
            </a:r>
            <a:r>
              <a:rPr lang="en-US" b="1" dirty="0" err="1">
                <a:solidFill>
                  <a:schemeClr val="tx1"/>
                </a:solidFill>
              </a:rPr>
              <a:t>ензим</a:t>
            </a:r>
            <a:r>
              <a:rPr lang="en-US" b="1" dirty="0">
                <a:solidFill>
                  <a:schemeClr val="tx1"/>
                </a:solidFill>
              </a:rPr>
              <a:t> </a:t>
            </a:r>
            <a:r>
              <a:rPr lang="en-US" b="1" dirty="0" err="1">
                <a:solidFill>
                  <a:schemeClr val="tx1"/>
                </a:solidFill>
              </a:rPr>
              <a:t>лактаза</a:t>
            </a:r>
            <a:r>
              <a:rPr lang="en-US" b="1" dirty="0">
                <a:solidFill>
                  <a:schemeClr val="tx1"/>
                </a:solidFill>
              </a:rPr>
              <a:t>.</a:t>
            </a:r>
            <a:endParaRPr lang="en-US" b="1" i="1" dirty="0">
              <a:solidFill>
                <a:schemeClr val="tx1"/>
              </a:solidFill>
            </a:endParaRPr>
          </a:p>
          <a:p>
            <a:pPr marL="190500" indent="-190500" algn="just">
              <a:lnSpc>
                <a:spcPct val="80000"/>
              </a:lnSpc>
            </a:pPr>
            <a:endParaRPr lang="sr-Latn-CS" sz="2000" b="1" i="1" dirty="0">
              <a:solidFill>
                <a:schemeClr val="tx1"/>
              </a:solidFill>
            </a:endParaRPr>
          </a:p>
          <a:p>
            <a:pPr marL="190500" indent="-190500" algn="just">
              <a:lnSpc>
                <a:spcPct val="80000"/>
              </a:lnSpc>
            </a:pPr>
            <a:r>
              <a:rPr lang="sr-Latn-CS" sz="2000" b="1" i="1" dirty="0">
                <a:solidFill>
                  <a:schemeClr val="tx1"/>
                </a:solidFill>
              </a:rPr>
              <a:t>		-</a:t>
            </a:r>
            <a:r>
              <a:rPr lang="en-US" sz="2000" b="1" i="1" dirty="0" err="1">
                <a:solidFill>
                  <a:schemeClr val="tx1"/>
                </a:solidFill>
              </a:rPr>
              <a:t>Малтоза</a:t>
            </a:r>
            <a:endParaRPr lang="en-US" sz="2000" b="1" dirty="0">
              <a:solidFill>
                <a:schemeClr val="tx1"/>
              </a:solidFill>
            </a:endParaRPr>
          </a:p>
          <a:p>
            <a:pPr marL="1543050" lvl="3" indent="-171450" algn="just">
              <a:lnSpc>
                <a:spcPct val="80000"/>
              </a:lnSpc>
            </a:pPr>
            <a:r>
              <a:rPr lang="sr-Latn-CS" b="1" dirty="0">
                <a:solidFill>
                  <a:schemeClr val="tx1"/>
                </a:solidFill>
              </a:rPr>
              <a:t>	</a:t>
            </a:r>
            <a:r>
              <a:rPr lang="en-US" b="1" dirty="0" err="1">
                <a:solidFill>
                  <a:schemeClr val="tx1"/>
                </a:solidFill>
              </a:rPr>
              <a:t>Продукт</a:t>
            </a:r>
            <a:r>
              <a:rPr lang="en-US" b="1" dirty="0">
                <a:solidFill>
                  <a:schemeClr val="tx1"/>
                </a:solidFill>
              </a:rPr>
              <a:t> </a:t>
            </a:r>
            <a:r>
              <a:rPr lang="en-US" b="1" dirty="0" err="1">
                <a:solidFill>
                  <a:schemeClr val="tx1"/>
                </a:solidFill>
              </a:rPr>
              <a:t>разлагања</a:t>
            </a:r>
            <a:r>
              <a:rPr lang="en-US" b="1" dirty="0">
                <a:solidFill>
                  <a:schemeClr val="tx1"/>
                </a:solidFill>
              </a:rPr>
              <a:t> </a:t>
            </a:r>
            <a:r>
              <a:rPr lang="en-US" b="1" dirty="0" err="1">
                <a:solidFill>
                  <a:schemeClr val="tx1"/>
                </a:solidFill>
              </a:rPr>
              <a:t>скроба</a:t>
            </a:r>
            <a:r>
              <a:rPr lang="en-US" b="1" dirty="0">
                <a:solidFill>
                  <a:schemeClr val="tx1"/>
                </a:solidFill>
              </a:rPr>
              <a:t>. </a:t>
            </a:r>
            <a:r>
              <a:rPr lang="en-US" b="1" dirty="0" err="1">
                <a:solidFill>
                  <a:schemeClr val="tx1"/>
                </a:solidFill>
              </a:rPr>
              <a:t>Главни</a:t>
            </a:r>
            <a:r>
              <a:rPr lang="en-US" b="1" dirty="0">
                <a:solidFill>
                  <a:schemeClr val="tx1"/>
                </a:solidFill>
              </a:rPr>
              <a:t> </a:t>
            </a:r>
            <a:r>
              <a:rPr lang="en-US" b="1" dirty="0" err="1">
                <a:solidFill>
                  <a:schemeClr val="tx1"/>
                </a:solidFill>
              </a:rPr>
              <a:t>извор</a:t>
            </a:r>
            <a:r>
              <a:rPr lang="en-US" b="1" dirty="0">
                <a:solidFill>
                  <a:schemeClr val="tx1"/>
                </a:solidFill>
              </a:rPr>
              <a:t> </a:t>
            </a:r>
            <a:r>
              <a:rPr lang="en-US" b="1" dirty="0" err="1">
                <a:solidFill>
                  <a:schemeClr val="tx1"/>
                </a:solidFill>
              </a:rPr>
              <a:t>житари</a:t>
            </a:r>
            <a:r>
              <a:rPr lang="sr-Cyrl-CS" b="1" dirty="0">
                <a:solidFill>
                  <a:schemeClr val="tx1"/>
                </a:solidFill>
              </a:rPr>
              <a:t>ц</a:t>
            </a:r>
            <a:r>
              <a:rPr lang="en-US" b="1" dirty="0">
                <a:solidFill>
                  <a:schemeClr val="tx1"/>
                </a:solidFill>
              </a:rPr>
              <a:t>е.</a:t>
            </a:r>
            <a:endParaRPr lang="en-US" b="1" i="1" dirty="0">
              <a:solidFill>
                <a:schemeClr val="tx1"/>
              </a:solidFill>
            </a:endParaRPr>
          </a:p>
          <a:p>
            <a:pPr marL="1543050" lvl="3" indent="-171450" algn="just">
              <a:lnSpc>
                <a:spcPct val="80000"/>
              </a:lnSpc>
              <a:buFont typeface="Wingdings" pitchFamily="2" charset="2"/>
              <a:buNone/>
            </a:pPr>
            <a:endParaRPr lang="en-US" b="1" i="1" dirty="0" smtClean="0">
              <a:solidFill>
                <a:schemeClr val="tx1"/>
              </a:solidFill>
            </a:endParaRPr>
          </a:p>
          <a:p>
            <a:pPr marL="190500" indent="-190500" algn="just">
              <a:lnSpc>
                <a:spcPct val="80000"/>
              </a:lnSpc>
            </a:pPr>
            <a:endParaRPr lang="sr-Latn-CS" sz="2000" b="1" i="1" dirty="0" smtClean="0">
              <a:solidFill>
                <a:schemeClr val="tx1"/>
              </a:solidFill>
            </a:endParaRPr>
          </a:p>
          <a:p>
            <a:pPr marL="190500" indent="-190500" algn="just">
              <a:lnSpc>
                <a:spcPct val="80000"/>
              </a:lnSpc>
            </a:pPr>
            <a:endParaRPr lang="sr-Latn-CS" sz="1600" b="1" i="1" dirty="0" smtClean="0">
              <a:solidFill>
                <a:schemeClr val="tx1"/>
              </a:solidFill>
            </a:endParaRPr>
          </a:p>
        </p:txBody>
      </p:sp>
    </p:spTree>
    <p:extLst>
      <p:ext uri="{BB962C8B-B14F-4D97-AF65-F5344CB8AC3E}">
        <p14:creationId xmlns:p14="http://schemas.microsoft.com/office/powerpoint/2010/main" val="28775433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subTitle" idx="1"/>
          </p:nvPr>
        </p:nvSpPr>
        <p:spPr>
          <a:xfrm>
            <a:off x="107504" y="764704"/>
            <a:ext cx="8280400" cy="5976664"/>
          </a:xfrm>
        </p:spPr>
        <p:txBody>
          <a:bodyPr>
            <a:normAutofit fontScale="92500" lnSpcReduction="10000"/>
          </a:bodyPr>
          <a:lstStyle/>
          <a:p>
            <a:pPr marL="190500" indent="-190500" algn="just">
              <a:lnSpc>
                <a:spcPct val="80000"/>
              </a:lnSpc>
            </a:pPr>
            <a:endParaRPr lang="sr-Latn-CS" sz="1000" b="1" i="1" dirty="0" smtClean="0">
              <a:solidFill>
                <a:schemeClr val="tx1"/>
              </a:solidFill>
            </a:endParaRPr>
          </a:p>
          <a:p>
            <a:pPr marL="190500" indent="-190500" algn="just">
              <a:lnSpc>
                <a:spcPct val="80000"/>
              </a:lnSpc>
            </a:pPr>
            <a:r>
              <a:rPr lang="en-US" sz="1600" b="1" i="1" dirty="0" smtClean="0">
                <a:solidFill>
                  <a:schemeClr val="tx1"/>
                </a:solidFill>
              </a:rPr>
              <a:t>3. </a:t>
            </a:r>
            <a:r>
              <a:rPr lang="en-US" sz="2800" b="1" i="1" dirty="0" err="1" smtClean="0">
                <a:solidFill>
                  <a:schemeClr val="tx1"/>
                </a:solidFill>
              </a:rPr>
              <a:t>Олигосах</a:t>
            </a:r>
            <a:r>
              <a:rPr lang="sr-Cyrl-CS" sz="2800" b="1" i="1" dirty="0" smtClean="0">
                <a:solidFill>
                  <a:schemeClr val="tx1"/>
                </a:solidFill>
              </a:rPr>
              <a:t>а</a:t>
            </a:r>
            <a:r>
              <a:rPr lang="en-US" sz="2800" b="1" i="1" dirty="0" err="1" smtClean="0">
                <a:solidFill>
                  <a:schemeClr val="tx1"/>
                </a:solidFill>
              </a:rPr>
              <a:t>рид</a:t>
            </a:r>
            <a:r>
              <a:rPr lang="sr-Cyrl-CS" sz="2800" b="1" i="1" dirty="0" smtClean="0">
                <a:solidFill>
                  <a:schemeClr val="tx1"/>
                </a:solidFill>
              </a:rPr>
              <a:t>и</a:t>
            </a:r>
            <a:endParaRPr lang="en-US" sz="2800" b="1" dirty="0" smtClean="0">
              <a:solidFill>
                <a:schemeClr val="tx1"/>
              </a:solidFill>
            </a:endParaRPr>
          </a:p>
          <a:p>
            <a:pPr marL="190500" indent="-190500" algn="just">
              <a:lnSpc>
                <a:spcPct val="80000"/>
              </a:lnSpc>
            </a:pPr>
            <a:r>
              <a:rPr lang="sr-Latn-CS" sz="2800" b="1" dirty="0" smtClean="0">
                <a:solidFill>
                  <a:schemeClr val="tx1"/>
                </a:solidFill>
              </a:rPr>
              <a:t>	</a:t>
            </a:r>
          </a:p>
          <a:p>
            <a:pPr marL="190500" indent="-190500" algn="just">
              <a:lnSpc>
                <a:spcPct val="80000"/>
              </a:lnSpc>
            </a:pPr>
            <a:r>
              <a:rPr lang="sr-Latn-CS" sz="2800" b="1" dirty="0" smtClean="0">
                <a:solidFill>
                  <a:schemeClr val="tx1"/>
                </a:solidFill>
              </a:rPr>
              <a:t>	</a:t>
            </a:r>
            <a:r>
              <a:rPr lang="en-US" sz="2800" b="1" dirty="0" err="1" smtClean="0">
                <a:solidFill>
                  <a:schemeClr val="tx1"/>
                </a:solidFill>
              </a:rPr>
              <a:t>Шећ</a:t>
            </a:r>
            <a:r>
              <a:rPr lang="sr-Cyrl-CS" sz="2800" b="1" dirty="0" smtClean="0">
                <a:solidFill>
                  <a:schemeClr val="tx1"/>
                </a:solidFill>
              </a:rPr>
              <a:t>е</a:t>
            </a:r>
            <a:r>
              <a:rPr lang="en-US" sz="2800" b="1" dirty="0" err="1" smtClean="0">
                <a:solidFill>
                  <a:schemeClr val="tx1"/>
                </a:solidFill>
              </a:rPr>
              <a:t>ри</a:t>
            </a:r>
            <a:r>
              <a:rPr lang="en-US" sz="2800" b="1" dirty="0" smtClean="0">
                <a:solidFill>
                  <a:schemeClr val="tx1"/>
                </a:solidFill>
              </a:rPr>
              <a:t> </a:t>
            </a:r>
            <a:r>
              <a:rPr lang="en-US" sz="2800" b="1" dirty="0" err="1" smtClean="0">
                <a:solidFill>
                  <a:schemeClr val="tx1"/>
                </a:solidFill>
              </a:rPr>
              <a:t>кратких</a:t>
            </a:r>
            <a:r>
              <a:rPr lang="en-US" sz="2800" b="1" dirty="0" smtClean="0">
                <a:solidFill>
                  <a:schemeClr val="tx1"/>
                </a:solidFill>
              </a:rPr>
              <a:t> </a:t>
            </a:r>
            <a:r>
              <a:rPr lang="en-US" sz="2800" b="1" dirty="0" err="1" smtClean="0">
                <a:solidFill>
                  <a:schemeClr val="tx1"/>
                </a:solidFill>
              </a:rPr>
              <a:t>лан</a:t>
            </a:r>
            <a:r>
              <a:rPr lang="sr-Cyrl-CS" sz="2800" b="1" dirty="0" smtClean="0">
                <a:solidFill>
                  <a:schemeClr val="tx1"/>
                </a:solidFill>
              </a:rPr>
              <a:t>ац</a:t>
            </a:r>
            <a:r>
              <a:rPr lang="en-US" sz="2800" b="1" dirty="0" smtClean="0">
                <a:solidFill>
                  <a:schemeClr val="tx1"/>
                </a:solidFill>
              </a:rPr>
              <a:t>а и </a:t>
            </a:r>
            <a:r>
              <a:rPr lang="en-US" sz="2800" b="1" dirty="0" err="1" smtClean="0">
                <a:solidFill>
                  <a:schemeClr val="tx1"/>
                </a:solidFill>
              </a:rPr>
              <a:t>најчешће</a:t>
            </a:r>
            <a:r>
              <a:rPr lang="en-US" sz="2800" b="1" dirty="0" smtClean="0">
                <a:solidFill>
                  <a:schemeClr val="tx1"/>
                </a:solidFill>
              </a:rPr>
              <a:t> с</a:t>
            </a:r>
            <a:r>
              <a:rPr lang="sr-Cyrl-CS" sz="2800" b="1" dirty="0" smtClean="0">
                <a:solidFill>
                  <a:schemeClr val="tx1"/>
                </a:solidFill>
              </a:rPr>
              <a:t>а</a:t>
            </a:r>
            <a:r>
              <a:rPr lang="en-US" sz="2800" b="1" dirty="0" err="1" smtClean="0">
                <a:solidFill>
                  <a:schemeClr val="tx1"/>
                </a:solidFill>
              </a:rPr>
              <a:t>држе</a:t>
            </a:r>
            <a:r>
              <a:rPr lang="en-US" sz="2800" b="1" dirty="0" smtClean="0">
                <a:solidFill>
                  <a:schemeClr val="tx1"/>
                </a:solidFill>
              </a:rPr>
              <a:t> </a:t>
            </a:r>
            <a:r>
              <a:rPr lang="en-US" sz="2800" b="1" dirty="0" err="1" smtClean="0">
                <a:solidFill>
                  <a:schemeClr val="tx1"/>
                </a:solidFill>
              </a:rPr>
              <a:t>гал</a:t>
            </a:r>
            <a:r>
              <a:rPr lang="sr-Cyrl-CS" sz="2800" b="1" dirty="0" smtClean="0">
                <a:solidFill>
                  <a:schemeClr val="tx1"/>
                </a:solidFill>
              </a:rPr>
              <a:t>а</a:t>
            </a:r>
            <a:r>
              <a:rPr lang="en-US" sz="2800" b="1" dirty="0" err="1" smtClean="0">
                <a:solidFill>
                  <a:schemeClr val="tx1"/>
                </a:solidFill>
              </a:rPr>
              <a:t>ктозу</a:t>
            </a:r>
            <a:r>
              <a:rPr lang="en-US" sz="2800" b="1" dirty="0" smtClean="0">
                <a:solidFill>
                  <a:schemeClr val="tx1"/>
                </a:solidFill>
              </a:rPr>
              <a:t>, </a:t>
            </a:r>
            <a:r>
              <a:rPr lang="en-US" sz="2800" b="1" dirty="0" err="1" smtClean="0">
                <a:solidFill>
                  <a:schemeClr val="tx1"/>
                </a:solidFill>
              </a:rPr>
              <a:t>гл</a:t>
            </a:r>
            <a:r>
              <a:rPr lang="sr-Cyrl-CS" sz="2800" b="1" dirty="0" smtClean="0">
                <a:solidFill>
                  <a:schemeClr val="tx1"/>
                </a:solidFill>
              </a:rPr>
              <a:t>у</a:t>
            </a:r>
            <a:r>
              <a:rPr lang="en-US" sz="2800" b="1" dirty="0" err="1" smtClean="0">
                <a:solidFill>
                  <a:schemeClr val="tx1"/>
                </a:solidFill>
              </a:rPr>
              <a:t>козу</a:t>
            </a:r>
            <a:r>
              <a:rPr lang="en-US" sz="2800" b="1" dirty="0" smtClean="0">
                <a:solidFill>
                  <a:schemeClr val="tx1"/>
                </a:solidFill>
              </a:rPr>
              <a:t> и </a:t>
            </a:r>
            <a:r>
              <a:rPr lang="en-US" sz="2800" b="1" dirty="0" err="1" smtClean="0">
                <a:solidFill>
                  <a:schemeClr val="tx1"/>
                </a:solidFill>
              </a:rPr>
              <a:t>фруктозу</a:t>
            </a:r>
            <a:r>
              <a:rPr lang="en-US" sz="2800" b="1" dirty="0" smtClean="0">
                <a:solidFill>
                  <a:schemeClr val="tx1"/>
                </a:solidFill>
              </a:rPr>
              <a:t>. </a:t>
            </a:r>
            <a:r>
              <a:rPr lang="en-US" sz="2800" b="1" dirty="0" err="1" smtClean="0">
                <a:solidFill>
                  <a:schemeClr val="tx1"/>
                </a:solidFill>
              </a:rPr>
              <a:t>Главни</a:t>
            </a:r>
            <a:r>
              <a:rPr lang="en-US" sz="2800" b="1" dirty="0" smtClean="0">
                <a:solidFill>
                  <a:schemeClr val="tx1"/>
                </a:solidFill>
              </a:rPr>
              <a:t> </a:t>
            </a:r>
            <a:r>
              <a:rPr lang="sr-Cyrl-CS" sz="2800" b="1" dirty="0" smtClean="0">
                <a:solidFill>
                  <a:schemeClr val="tx1"/>
                </a:solidFill>
              </a:rPr>
              <a:t>и</a:t>
            </a:r>
            <a:r>
              <a:rPr lang="en-US" sz="2800" b="1" dirty="0" err="1" smtClean="0">
                <a:solidFill>
                  <a:schemeClr val="tx1"/>
                </a:solidFill>
              </a:rPr>
              <a:t>звор</a:t>
            </a:r>
            <a:r>
              <a:rPr lang="sr-Cyrl-CS" sz="2800" b="1" dirty="0" smtClean="0">
                <a:solidFill>
                  <a:schemeClr val="tx1"/>
                </a:solidFill>
              </a:rPr>
              <a:t>:</a:t>
            </a:r>
            <a:r>
              <a:rPr lang="en-US" sz="2800" b="1" dirty="0" smtClean="0">
                <a:solidFill>
                  <a:schemeClr val="tx1"/>
                </a:solidFill>
              </a:rPr>
              <a:t> </a:t>
            </a:r>
            <a:r>
              <a:rPr lang="en-US" sz="2800" b="1" dirty="0" err="1" smtClean="0">
                <a:solidFill>
                  <a:schemeClr val="tx1"/>
                </a:solidFill>
              </a:rPr>
              <a:t>сем</a:t>
            </a:r>
            <a:r>
              <a:rPr lang="sr-Cyrl-CS" sz="2800" b="1" dirty="0" smtClean="0">
                <a:solidFill>
                  <a:schemeClr val="tx1"/>
                </a:solidFill>
              </a:rPr>
              <a:t>е</a:t>
            </a:r>
            <a:r>
              <a:rPr lang="en-US" sz="2800" b="1" dirty="0" err="1" smtClean="0">
                <a:solidFill>
                  <a:schemeClr val="tx1"/>
                </a:solidFill>
              </a:rPr>
              <a:t>нке</a:t>
            </a:r>
            <a:r>
              <a:rPr lang="en-US" sz="2800" b="1" dirty="0" smtClean="0">
                <a:solidFill>
                  <a:schemeClr val="tx1"/>
                </a:solidFill>
              </a:rPr>
              <a:t> и </a:t>
            </a:r>
            <a:r>
              <a:rPr lang="en-US" sz="2800" b="1" dirty="0" err="1" smtClean="0">
                <a:solidFill>
                  <a:schemeClr val="tx1"/>
                </a:solidFill>
              </a:rPr>
              <a:t>легуминозе</a:t>
            </a:r>
            <a:r>
              <a:rPr lang="en-US" sz="2800" b="1" dirty="0" smtClean="0">
                <a:solidFill>
                  <a:schemeClr val="tx1"/>
                </a:solidFill>
              </a:rPr>
              <a:t>. </a:t>
            </a:r>
            <a:endParaRPr lang="sr-Latn-CS" sz="2800" b="1" dirty="0" smtClean="0">
              <a:solidFill>
                <a:schemeClr val="tx1"/>
              </a:solidFill>
            </a:endParaRPr>
          </a:p>
          <a:p>
            <a:pPr marL="190500" indent="-190500" algn="just">
              <a:lnSpc>
                <a:spcPct val="80000"/>
              </a:lnSpc>
            </a:pPr>
            <a:r>
              <a:rPr lang="sr-Latn-CS" sz="2800" b="1" dirty="0" smtClean="0">
                <a:solidFill>
                  <a:schemeClr val="tx1"/>
                </a:solidFill>
              </a:rPr>
              <a:t>	</a:t>
            </a:r>
          </a:p>
          <a:p>
            <a:pPr marL="190500" indent="-190500" algn="just">
              <a:lnSpc>
                <a:spcPct val="80000"/>
              </a:lnSpc>
            </a:pPr>
            <a:r>
              <a:rPr lang="sr-Latn-CS" sz="2800" b="1" dirty="0" smtClean="0">
                <a:solidFill>
                  <a:schemeClr val="tx1"/>
                </a:solidFill>
              </a:rPr>
              <a:t>	</a:t>
            </a:r>
            <a:r>
              <a:rPr lang="en-US" sz="2800" b="1" dirty="0" err="1" smtClean="0">
                <a:solidFill>
                  <a:schemeClr val="tx1"/>
                </a:solidFill>
              </a:rPr>
              <a:t>Већина</a:t>
            </a:r>
            <a:r>
              <a:rPr lang="en-US" sz="2800" b="1" dirty="0" smtClean="0">
                <a:solidFill>
                  <a:schemeClr val="tx1"/>
                </a:solidFill>
              </a:rPr>
              <a:t> </a:t>
            </a:r>
            <a:r>
              <a:rPr lang="en-US" sz="2800" b="1" dirty="0" err="1" smtClean="0">
                <a:solidFill>
                  <a:schemeClr val="tx1"/>
                </a:solidFill>
              </a:rPr>
              <a:t>се</a:t>
            </a:r>
            <a:r>
              <a:rPr lang="en-US" sz="2800" b="1" dirty="0" smtClean="0">
                <a:solidFill>
                  <a:schemeClr val="tx1"/>
                </a:solidFill>
              </a:rPr>
              <a:t> </a:t>
            </a:r>
            <a:r>
              <a:rPr lang="en-US" sz="2800" b="1" dirty="0" err="1" smtClean="0">
                <a:solidFill>
                  <a:schemeClr val="tx1"/>
                </a:solidFill>
              </a:rPr>
              <a:t>не</a:t>
            </a:r>
            <a:r>
              <a:rPr lang="en-US" sz="2800" b="1" dirty="0" smtClean="0">
                <a:solidFill>
                  <a:schemeClr val="tx1"/>
                </a:solidFill>
              </a:rPr>
              <a:t> </a:t>
            </a:r>
            <a:r>
              <a:rPr lang="en-US" sz="2800" b="1" dirty="0" err="1" smtClean="0">
                <a:solidFill>
                  <a:schemeClr val="tx1"/>
                </a:solidFill>
              </a:rPr>
              <a:t>разлаже</a:t>
            </a:r>
            <a:r>
              <a:rPr lang="en-US" sz="2800" b="1" dirty="0" smtClean="0">
                <a:solidFill>
                  <a:schemeClr val="tx1"/>
                </a:solidFill>
              </a:rPr>
              <a:t> у </a:t>
            </a:r>
            <a:r>
              <a:rPr lang="en-US" sz="2800" b="1" dirty="0" err="1" smtClean="0">
                <a:solidFill>
                  <a:schemeClr val="tx1"/>
                </a:solidFill>
              </a:rPr>
              <a:t>танком</a:t>
            </a:r>
            <a:r>
              <a:rPr lang="en-US" sz="2800" b="1" dirty="0" smtClean="0">
                <a:solidFill>
                  <a:schemeClr val="tx1"/>
                </a:solidFill>
              </a:rPr>
              <a:t> </a:t>
            </a:r>
            <a:r>
              <a:rPr lang="sr-Cyrl-CS" sz="2800" b="1" dirty="0" smtClean="0">
                <a:solidFill>
                  <a:schemeClr val="tx1"/>
                </a:solidFill>
              </a:rPr>
              <a:t>ц</a:t>
            </a:r>
            <a:r>
              <a:rPr lang="en-US" sz="2800" b="1" dirty="0" err="1" smtClean="0">
                <a:solidFill>
                  <a:schemeClr val="tx1"/>
                </a:solidFill>
              </a:rPr>
              <a:t>реву</a:t>
            </a:r>
            <a:r>
              <a:rPr lang="en-US" sz="2800" b="1" dirty="0" smtClean="0">
                <a:solidFill>
                  <a:schemeClr val="tx1"/>
                </a:solidFill>
              </a:rPr>
              <a:t>, </a:t>
            </a:r>
            <a:r>
              <a:rPr lang="en-US" sz="2800" b="1" dirty="0" err="1" smtClean="0">
                <a:solidFill>
                  <a:schemeClr val="tx1"/>
                </a:solidFill>
              </a:rPr>
              <a:t>већ</a:t>
            </a:r>
            <a:r>
              <a:rPr lang="en-US" sz="2800" b="1" dirty="0" smtClean="0">
                <a:solidFill>
                  <a:schemeClr val="tx1"/>
                </a:solidFill>
              </a:rPr>
              <a:t> </a:t>
            </a:r>
            <a:r>
              <a:rPr lang="en-US" sz="2800" b="1" dirty="0" err="1" smtClean="0">
                <a:solidFill>
                  <a:schemeClr val="tx1"/>
                </a:solidFill>
              </a:rPr>
              <a:t>подлеж</a:t>
            </a:r>
            <a:r>
              <a:rPr lang="sr-Cyrl-CS" sz="2800" b="1" dirty="0" smtClean="0">
                <a:solidFill>
                  <a:schemeClr val="tx1"/>
                </a:solidFill>
              </a:rPr>
              <a:t>е</a:t>
            </a:r>
            <a:r>
              <a:rPr lang="en-US" sz="2800" b="1" dirty="0" smtClean="0">
                <a:solidFill>
                  <a:schemeClr val="tx1"/>
                </a:solidFill>
              </a:rPr>
              <a:t> </a:t>
            </a:r>
            <a:r>
              <a:rPr lang="en-US" sz="2800" b="1" dirty="0" err="1" smtClean="0">
                <a:solidFill>
                  <a:schemeClr val="tx1"/>
                </a:solidFill>
              </a:rPr>
              <a:t>фермента</a:t>
            </a:r>
            <a:r>
              <a:rPr lang="sr-Cyrl-CS" sz="2800" b="1" dirty="0" smtClean="0">
                <a:solidFill>
                  <a:schemeClr val="tx1"/>
                </a:solidFill>
              </a:rPr>
              <a:t>ц</a:t>
            </a:r>
            <a:r>
              <a:rPr lang="en-US" sz="2800" b="1" dirty="0" err="1" smtClean="0">
                <a:solidFill>
                  <a:schemeClr val="tx1"/>
                </a:solidFill>
              </a:rPr>
              <a:t>иј</a:t>
            </a:r>
            <a:r>
              <a:rPr lang="sr-Cyrl-CS" sz="2800" b="1" dirty="0" smtClean="0">
                <a:solidFill>
                  <a:schemeClr val="tx1"/>
                </a:solidFill>
              </a:rPr>
              <a:t>и</a:t>
            </a:r>
            <a:r>
              <a:rPr lang="en-US" sz="2800" b="1" dirty="0" smtClean="0">
                <a:solidFill>
                  <a:schemeClr val="tx1"/>
                </a:solidFill>
              </a:rPr>
              <a:t> и </a:t>
            </a:r>
            <a:r>
              <a:rPr lang="en-US" sz="2800" b="1" dirty="0" err="1" smtClean="0">
                <a:solidFill>
                  <a:schemeClr val="tx1"/>
                </a:solidFill>
              </a:rPr>
              <a:t>деб</a:t>
            </a:r>
            <a:r>
              <a:rPr lang="sr-Cyrl-CS" sz="2800" b="1" dirty="0" smtClean="0">
                <a:solidFill>
                  <a:schemeClr val="tx1"/>
                </a:solidFill>
              </a:rPr>
              <a:t>е</a:t>
            </a:r>
            <a:r>
              <a:rPr lang="en-US" sz="2800" b="1" dirty="0" err="1" smtClean="0">
                <a:solidFill>
                  <a:schemeClr val="tx1"/>
                </a:solidFill>
              </a:rPr>
              <a:t>лом</a:t>
            </a:r>
            <a:r>
              <a:rPr lang="en-US" sz="2800" b="1" dirty="0" smtClean="0">
                <a:solidFill>
                  <a:schemeClr val="tx1"/>
                </a:solidFill>
              </a:rPr>
              <a:t> </a:t>
            </a:r>
            <a:r>
              <a:rPr lang="sr-Cyrl-CS" sz="2800" b="1" dirty="0" smtClean="0">
                <a:solidFill>
                  <a:schemeClr val="tx1"/>
                </a:solidFill>
              </a:rPr>
              <a:t>ц</a:t>
            </a:r>
            <a:r>
              <a:rPr lang="en-US" sz="2800" b="1" dirty="0" err="1" smtClean="0">
                <a:solidFill>
                  <a:schemeClr val="tx1"/>
                </a:solidFill>
              </a:rPr>
              <a:t>реву</a:t>
            </a:r>
            <a:r>
              <a:rPr lang="en-US" sz="2800" b="1" dirty="0" smtClean="0">
                <a:solidFill>
                  <a:schemeClr val="tx1"/>
                </a:solidFill>
              </a:rPr>
              <a:t>.</a:t>
            </a:r>
            <a:endParaRPr lang="sr-Cyrl-RS" sz="2800" b="1" dirty="0" smtClean="0">
              <a:solidFill>
                <a:schemeClr val="tx1"/>
              </a:solidFill>
            </a:endParaRPr>
          </a:p>
          <a:p>
            <a:pPr marL="190500" indent="-190500" algn="just">
              <a:lnSpc>
                <a:spcPct val="80000"/>
              </a:lnSpc>
            </a:pPr>
            <a:r>
              <a:rPr lang="en-US" sz="2000" b="1" i="1" dirty="0">
                <a:solidFill>
                  <a:schemeClr val="tx1"/>
                </a:solidFill>
              </a:rPr>
              <a:t>4. </a:t>
            </a:r>
            <a:r>
              <a:rPr lang="en-US" sz="2000" b="1" i="1" dirty="0" err="1">
                <a:solidFill>
                  <a:schemeClr val="tx1"/>
                </a:solidFill>
              </a:rPr>
              <a:t>Шећeрни</a:t>
            </a:r>
            <a:r>
              <a:rPr lang="en-US" sz="2000" b="1" i="1" dirty="0">
                <a:solidFill>
                  <a:schemeClr val="tx1"/>
                </a:solidFill>
              </a:rPr>
              <a:t> </a:t>
            </a:r>
            <a:r>
              <a:rPr lang="en-US" sz="2000" b="1" i="1" dirty="0" err="1">
                <a:solidFill>
                  <a:schemeClr val="tx1"/>
                </a:solidFill>
              </a:rPr>
              <a:t>алкохoл</a:t>
            </a:r>
            <a:endParaRPr lang="fr-FR" sz="2000" b="1" dirty="0">
              <a:solidFill>
                <a:schemeClr val="tx1"/>
              </a:solidFill>
            </a:endParaRPr>
          </a:p>
          <a:p>
            <a:pPr marL="190500" indent="-190500" algn="just">
              <a:lnSpc>
                <a:spcPct val="80000"/>
              </a:lnSpc>
            </a:pPr>
            <a:r>
              <a:rPr lang="fr-FR" sz="2000" b="1" dirty="0">
                <a:solidFill>
                  <a:schemeClr val="tx1"/>
                </a:solidFill>
              </a:rPr>
              <a:t> </a:t>
            </a:r>
          </a:p>
          <a:p>
            <a:pPr marL="190500" indent="-190500" algn="just">
              <a:lnSpc>
                <a:spcPct val="80000"/>
              </a:lnSpc>
            </a:pPr>
            <a:r>
              <a:rPr lang="sr-Latn-CS" sz="2000" b="1" dirty="0">
                <a:solidFill>
                  <a:schemeClr val="tx1"/>
                </a:solidFill>
              </a:rPr>
              <a:t>	</a:t>
            </a:r>
            <a:r>
              <a:rPr lang="fr-FR" sz="2000" b="1" dirty="0" err="1">
                <a:solidFill>
                  <a:schemeClr val="tx1"/>
                </a:solidFill>
              </a:rPr>
              <a:t>Нал</a:t>
            </a:r>
            <a:r>
              <a:rPr lang="sr-Cyrl-CS" sz="2000" b="1" dirty="0">
                <a:solidFill>
                  <a:schemeClr val="tx1"/>
                </a:solidFill>
              </a:rPr>
              <a:t>а</a:t>
            </a:r>
            <a:r>
              <a:rPr lang="fr-FR" sz="2000" b="1" dirty="0" err="1">
                <a:solidFill>
                  <a:schemeClr val="tx1"/>
                </a:solidFill>
              </a:rPr>
              <a:t>зе</a:t>
            </a:r>
            <a:r>
              <a:rPr lang="fr-FR" sz="2000" b="1" dirty="0">
                <a:solidFill>
                  <a:schemeClr val="tx1"/>
                </a:solidFill>
              </a:rPr>
              <a:t> </a:t>
            </a:r>
            <a:r>
              <a:rPr lang="fr-FR" sz="2000" b="1" dirty="0" err="1">
                <a:solidFill>
                  <a:schemeClr val="tx1"/>
                </a:solidFill>
              </a:rPr>
              <a:t>се</a:t>
            </a:r>
            <a:r>
              <a:rPr lang="fr-FR" sz="2000" b="1" dirty="0">
                <a:solidFill>
                  <a:schemeClr val="tx1"/>
                </a:solidFill>
              </a:rPr>
              <a:t> и </a:t>
            </a:r>
            <a:r>
              <a:rPr lang="fr-FR" sz="2000" b="1" dirty="0" err="1">
                <a:solidFill>
                  <a:schemeClr val="tx1"/>
                </a:solidFill>
              </a:rPr>
              <a:t>при</a:t>
            </a:r>
            <a:r>
              <a:rPr lang="sr-Cyrl-CS" sz="2000" b="1" dirty="0">
                <a:solidFill>
                  <a:schemeClr val="tx1"/>
                </a:solidFill>
              </a:rPr>
              <a:t>р</a:t>
            </a:r>
            <a:r>
              <a:rPr lang="fr-FR" sz="2000" b="1" dirty="0" err="1">
                <a:solidFill>
                  <a:schemeClr val="tx1"/>
                </a:solidFill>
              </a:rPr>
              <a:t>оди</a:t>
            </a:r>
            <a:r>
              <a:rPr lang="fr-FR" sz="2000" b="1" dirty="0">
                <a:solidFill>
                  <a:schemeClr val="tx1"/>
                </a:solidFill>
              </a:rPr>
              <a:t> </a:t>
            </a:r>
            <a:r>
              <a:rPr lang="sr-Cyrl-CS" sz="2000" b="1" dirty="0">
                <a:solidFill>
                  <a:schemeClr val="tx1"/>
                </a:solidFill>
              </a:rPr>
              <a:t>и</a:t>
            </a:r>
            <a:r>
              <a:rPr lang="fr-FR" sz="2000" b="1" dirty="0" err="1">
                <a:solidFill>
                  <a:schemeClr val="tx1"/>
                </a:solidFill>
              </a:rPr>
              <a:t>ли</a:t>
            </a:r>
            <a:r>
              <a:rPr lang="fr-FR" sz="2000" b="1" dirty="0">
                <a:solidFill>
                  <a:schemeClr val="tx1"/>
                </a:solidFill>
              </a:rPr>
              <a:t> </a:t>
            </a:r>
            <a:r>
              <a:rPr lang="fr-FR" sz="2000" b="1" dirty="0" err="1">
                <a:solidFill>
                  <a:schemeClr val="tx1"/>
                </a:solidFill>
              </a:rPr>
              <a:t>се</a:t>
            </a:r>
            <a:r>
              <a:rPr lang="fr-FR" sz="2000" b="1" dirty="0">
                <a:solidFill>
                  <a:schemeClr val="tx1"/>
                </a:solidFill>
              </a:rPr>
              <a:t> </a:t>
            </a:r>
            <a:r>
              <a:rPr lang="fr-FR" sz="2000" b="1" dirty="0" err="1">
                <a:solidFill>
                  <a:schemeClr val="tx1"/>
                </a:solidFill>
              </a:rPr>
              <a:t>производе</a:t>
            </a:r>
            <a:r>
              <a:rPr lang="fr-FR" sz="2000" b="1" dirty="0">
                <a:solidFill>
                  <a:schemeClr val="tx1"/>
                </a:solidFill>
              </a:rPr>
              <a:t> </a:t>
            </a:r>
            <a:r>
              <a:rPr lang="fr-FR" sz="2000" b="1" dirty="0" err="1">
                <a:solidFill>
                  <a:schemeClr val="tx1"/>
                </a:solidFill>
              </a:rPr>
              <a:t>индустријски</a:t>
            </a:r>
            <a:r>
              <a:rPr lang="fr-FR" sz="2000" b="1" dirty="0">
                <a:solidFill>
                  <a:schemeClr val="tx1"/>
                </a:solidFill>
              </a:rPr>
              <a:t>.</a:t>
            </a:r>
            <a:endParaRPr lang="fr-FR" sz="2000" b="1" i="1" dirty="0">
              <a:solidFill>
                <a:schemeClr val="tx1"/>
              </a:solidFill>
            </a:endParaRPr>
          </a:p>
          <a:p>
            <a:pPr marL="190500" indent="-190500" algn="just">
              <a:lnSpc>
                <a:spcPct val="80000"/>
              </a:lnSpc>
            </a:pPr>
            <a:endParaRPr lang="sr-Latn-CS" sz="2000" b="1" i="1" dirty="0">
              <a:solidFill>
                <a:schemeClr val="tx1"/>
              </a:solidFill>
            </a:endParaRPr>
          </a:p>
          <a:p>
            <a:pPr marL="190500" indent="-190500" algn="just">
              <a:lnSpc>
                <a:spcPct val="80000"/>
              </a:lnSpc>
            </a:pPr>
            <a:r>
              <a:rPr lang="sr-Latn-CS" sz="2000" b="1" i="1" dirty="0">
                <a:solidFill>
                  <a:schemeClr val="tx1"/>
                </a:solidFill>
              </a:rPr>
              <a:t>		-</a:t>
            </a:r>
            <a:r>
              <a:rPr lang="fr-FR" sz="2000" b="1" i="1" dirty="0" err="1">
                <a:solidFill>
                  <a:schemeClr val="tx1"/>
                </a:solidFill>
              </a:rPr>
              <a:t>Сорбитол</a:t>
            </a:r>
            <a:endParaRPr lang="fr-FR" sz="2000" b="1" dirty="0">
              <a:solidFill>
                <a:schemeClr val="tx1"/>
              </a:solidFill>
            </a:endParaRPr>
          </a:p>
          <a:p>
            <a:pPr marL="1543050" lvl="3" indent="-171450" algn="just">
              <a:lnSpc>
                <a:spcPct val="80000"/>
              </a:lnSpc>
            </a:pPr>
            <a:r>
              <a:rPr lang="sr-Latn-CS" b="1" dirty="0">
                <a:solidFill>
                  <a:schemeClr val="tx1"/>
                </a:solidFill>
              </a:rPr>
              <a:t>	</a:t>
            </a:r>
            <a:r>
              <a:rPr lang="fr-FR" b="1" dirty="0" err="1">
                <a:solidFill>
                  <a:schemeClr val="tx1"/>
                </a:solidFill>
              </a:rPr>
              <a:t>Главни</a:t>
            </a:r>
            <a:r>
              <a:rPr lang="fr-FR" b="1" dirty="0">
                <a:solidFill>
                  <a:schemeClr val="tx1"/>
                </a:solidFill>
              </a:rPr>
              <a:t> </a:t>
            </a:r>
            <a:r>
              <a:rPr lang="sr-Cyrl-CS" b="1" dirty="0">
                <a:solidFill>
                  <a:schemeClr val="tx1"/>
                </a:solidFill>
              </a:rPr>
              <a:t>и</a:t>
            </a:r>
            <a:r>
              <a:rPr lang="fr-FR" b="1" dirty="0" err="1">
                <a:solidFill>
                  <a:schemeClr val="tx1"/>
                </a:solidFill>
              </a:rPr>
              <a:t>звор</a:t>
            </a:r>
            <a:r>
              <a:rPr lang="fr-FR" b="1" dirty="0">
                <a:solidFill>
                  <a:schemeClr val="tx1"/>
                </a:solidFill>
              </a:rPr>
              <a:t> </a:t>
            </a:r>
            <a:r>
              <a:rPr lang="fr-FR" b="1" dirty="0" err="1">
                <a:solidFill>
                  <a:schemeClr val="tx1"/>
                </a:solidFill>
              </a:rPr>
              <a:t>трешње</a:t>
            </a:r>
            <a:r>
              <a:rPr lang="fr-FR" b="1" dirty="0">
                <a:solidFill>
                  <a:schemeClr val="tx1"/>
                </a:solidFill>
              </a:rPr>
              <a:t>. </a:t>
            </a:r>
            <a:r>
              <a:rPr lang="fr-FR" b="1" dirty="0" err="1">
                <a:solidFill>
                  <a:schemeClr val="tx1"/>
                </a:solidFill>
              </a:rPr>
              <a:t>Најчешће</a:t>
            </a:r>
            <a:r>
              <a:rPr lang="fr-FR" b="1" dirty="0">
                <a:solidFill>
                  <a:schemeClr val="tx1"/>
                </a:solidFill>
              </a:rPr>
              <a:t> </a:t>
            </a:r>
            <a:r>
              <a:rPr lang="fr-FR" b="1" dirty="0" err="1">
                <a:solidFill>
                  <a:schemeClr val="tx1"/>
                </a:solidFill>
              </a:rPr>
              <a:t>се</a:t>
            </a:r>
            <a:r>
              <a:rPr lang="fr-FR" b="1" dirty="0">
                <a:solidFill>
                  <a:schemeClr val="tx1"/>
                </a:solidFill>
              </a:rPr>
              <a:t> </a:t>
            </a:r>
            <a:r>
              <a:rPr lang="fr-FR" b="1" dirty="0" err="1">
                <a:solidFill>
                  <a:schemeClr val="tx1"/>
                </a:solidFill>
              </a:rPr>
              <a:t>користи</a:t>
            </a:r>
            <a:r>
              <a:rPr lang="fr-FR" b="1" dirty="0">
                <a:solidFill>
                  <a:schemeClr val="tx1"/>
                </a:solidFill>
              </a:rPr>
              <a:t> </a:t>
            </a:r>
            <a:r>
              <a:rPr lang="fr-FR" b="1" dirty="0" err="1">
                <a:solidFill>
                  <a:schemeClr val="tx1"/>
                </a:solidFill>
              </a:rPr>
              <a:t>као</a:t>
            </a:r>
            <a:r>
              <a:rPr lang="fr-FR" b="1" dirty="0">
                <a:solidFill>
                  <a:schemeClr val="tx1"/>
                </a:solidFill>
              </a:rPr>
              <a:t> </a:t>
            </a:r>
            <a:r>
              <a:rPr lang="fr-FR" b="1" dirty="0" err="1">
                <a:solidFill>
                  <a:schemeClr val="tx1"/>
                </a:solidFill>
              </a:rPr>
              <a:t>до</a:t>
            </a:r>
            <a:r>
              <a:rPr lang="sr-Cyrl-CS" b="1" dirty="0">
                <a:solidFill>
                  <a:schemeClr val="tx1"/>
                </a:solidFill>
              </a:rPr>
              <a:t>д</a:t>
            </a:r>
            <a:r>
              <a:rPr lang="fr-FR" b="1" dirty="0" err="1">
                <a:solidFill>
                  <a:schemeClr val="tx1"/>
                </a:solidFill>
              </a:rPr>
              <a:t>ат</a:t>
            </a:r>
            <a:r>
              <a:rPr lang="sr-Cyrl-CS" b="1" dirty="0">
                <a:solidFill>
                  <a:schemeClr val="tx1"/>
                </a:solidFill>
              </a:rPr>
              <a:t>а</a:t>
            </a:r>
            <a:r>
              <a:rPr lang="fr-FR" b="1" dirty="0">
                <a:solidFill>
                  <a:schemeClr val="tx1"/>
                </a:solidFill>
              </a:rPr>
              <a:t>к </a:t>
            </a:r>
            <a:r>
              <a:rPr lang="fr-FR" b="1" dirty="0" err="1">
                <a:solidFill>
                  <a:schemeClr val="tx1"/>
                </a:solidFill>
              </a:rPr>
              <a:t>производима</a:t>
            </a:r>
            <a:r>
              <a:rPr lang="fr-FR" b="1" dirty="0">
                <a:solidFill>
                  <a:schemeClr val="tx1"/>
                </a:solidFill>
              </a:rPr>
              <a:t> </a:t>
            </a:r>
            <a:r>
              <a:rPr lang="fr-FR" b="1" dirty="0" err="1">
                <a:solidFill>
                  <a:schemeClr val="tx1"/>
                </a:solidFill>
              </a:rPr>
              <a:t>за</a:t>
            </a:r>
            <a:r>
              <a:rPr lang="fr-FR" b="1" dirty="0">
                <a:solidFill>
                  <a:schemeClr val="tx1"/>
                </a:solidFill>
              </a:rPr>
              <a:t> </a:t>
            </a:r>
            <a:r>
              <a:rPr lang="fr-FR" b="1" dirty="0" err="1">
                <a:solidFill>
                  <a:schemeClr val="tx1"/>
                </a:solidFill>
              </a:rPr>
              <a:t>дијабетичаре</a:t>
            </a:r>
            <a:r>
              <a:rPr lang="fr-FR" b="1" dirty="0">
                <a:solidFill>
                  <a:schemeClr val="tx1"/>
                </a:solidFill>
              </a:rPr>
              <a:t> (</a:t>
            </a:r>
            <a:r>
              <a:rPr lang="fr-FR" b="1" i="1" dirty="0" err="1">
                <a:solidFill>
                  <a:schemeClr val="tx1"/>
                </a:solidFill>
              </a:rPr>
              <a:t>безалкох</a:t>
            </a:r>
            <a:r>
              <a:rPr lang="sr-Cyrl-CS" b="1" i="1" dirty="0">
                <a:solidFill>
                  <a:schemeClr val="tx1"/>
                </a:solidFill>
              </a:rPr>
              <a:t>о</a:t>
            </a:r>
            <a:r>
              <a:rPr lang="fr-FR" b="1" i="1" dirty="0" err="1">
                <a:solidFill>
                  <a:schemeClr val="tx1"/>
                </a:solidFill>
              </a:rPr>
              <a:t>лна</a:t>
            </a:r>
            <a:r>
              <a:rPr lang="fr-FR" b="1" i="1" dirty="0">
                <a:solidFill>
                  <a:schemeClr val="tx1"/>
                </a:solidFill>
              </a:rPr>
              <a:t> </a:t>
            </a:r>
            <a:r>
              <a:rPr lang="fr-FR" b="1" i="1" dirty="0" err="1">
                <a:solidFill>
                  <a:schemeClr val="tx1"/>
                </a:solidFill>
              </a:rPr>
              <a:t>пића</a:t>
            </a:r>
            <a:r>
              <a:rPr lang="fr-FR" b="1" i="1" dirty="0">
                <a:solidFill>
                  <a:schemeClr val="tx1"/>
                </a:solidFill>
              </a:rPr>
              <a:t>, </a:t>
            </a:r>
            <a:r>
              <a:rPr lang="fr-FR" b="1" i="1" dirty="0" err="1">
                <a:solidFill>
                  <a:schemeClr val="tx1"/>
                </a:solidFill>
              </a:rPr>
              <a:t>слаткиш</a:t>
            </a:r>
            <a:r>
              <a:rPr lang="sr-Cyrl-CS" b="1" i="1" dirty="0">
                <a:solidFill>
                  <a:schemeClr val="tx1"/>
                </a:solidFill>
              </a:rPr>
              <a:t>и</a:t>
            </a:r>
            <a:r>
              <a:rPr lang="fr-FR" b="1" i="1" dirty="0">
                <a:solidFill>
                  <a:schemeClr val="tx1"/>
                </a:solidFill>
              </a:rPr>
              <a:t>, </a:t>
            </a:r>
            <a:r>
              <a:rPr lang="fr-FR" b="1" i="1" dirty="0" err="1">
                <a:solidFill>
                  <a:schemeClr val="tx1"/>
                </a:solidFill>
              </a:rPr>
              <a:t>колачи</a:t>
            </a:r>
            <a:r>
              <a:rPr lang="fr-FR" b="1" dirty="0">
                <a:solidFill>
                  <a:schemeClr val="tx1"/>
                </a:solidFill>
              </a:rPr>
              <a:t>). </a:t>
            </a:r>
            <a:r>
              <a:rPr lang="fr-FR" b="1" dirty="0" err="1">
                <a:solidFill>
                  <a:schemeClr val="tx1"/>
                </a:solidFill>
              </a:rPr>
              <a:t>Спор</a:t>
            </a:r>
            <a:r>
              <a:rPr lang="sr-Cyrl-CS" b="1" dirty="0">
                <a:solidFill>
                  <a:schemeClr val="tx1"/>
                </a:solidFill>
              </a:rPr>
              <a:t>о</a:t>
            </a:r>
            <a:r>
              <a:rPr lang="fr-FR" b="1" dirty="0">
                <a:solidFill>
                  <a:schemeClr val="tx1"/>
                </a:solidFill>
              </a:rPr>
              <a:t> </a:t>
            </a:r>
            <a:r>
              <a:rPr lang="fr-FR" b="1" dirty="0" err="1">
                <a:solidFill>
                  <a:schemeClr val="tx1"/>
                </a:solidFill>
              </a:rPr>
              <a:t>се</a:t>
            </a:r>
            <a:r>
              <a:rPr lang="fr-FR" b="1" dirty="0">
                <a:solidFill>
                  <a:schemeClr val="tx1"/>
                </a:solidFill>
              </a:rPr>
              <a:t> </a:t>
            </a:r>
            <a:r>
              <a:rPr lang="fr-FR" b="1" dirty="0" err="1">
                <a:solidFill>
                  <a:schemeClr val="tx1"/>
                </a:solidFill>
              </a:rPr>
              <a:t>ресорбује</a:t>
            </a:r>
            <a:r>
              <a:rPr lang="fr-FR" b="1" dirty="0">
                <a:solidFill>
                  <a:schemeClr val="tx1"/>
                </a:solidFill>
              </a:rPr>
              <a:t> </a:t>
            </a:r>
            <a:r>
              <a:rPr lang="fr-FR" b="1" dirty="0" err="1">
                <a:solidFill>
                  <a:schemeClr val="tx1"/>
                </a:solidFill>
              </a:rPr>
              <a:t>из</a:t>
            </a:r>
            <a:r>
              <a:rPr lang="fr-FR" b="1" dirty="0">
                <a:solidFill>
                  <a:schemeClr val="tx1"/>
                </a:solidFill>
              </a:rPr>
              <a:t> </a:t>
            </a:r>
            <a:r>
              <a:rPr lang="sr-Cyrl-CS" b="1" dirty="0">
                <a:solidFill>
                  <a:schemeClr val="tx1"/>
                </a:solidFill>
              </a:rPr>
              <a:t>ц</a:t>
            </a:r>
            <a:r>
              <a:rPr lang="fr-FR" b="1" dirty="0" err="1">
                <a:solidFill>
                  <a:schemeClr val="tx1"/>
                </a:solidFill>
              </a:rPr>
              <a:t>рева</a:t>
            </a:r>
            <a:r>
              <a:rPr lang="fr-FR" b="1" dirty="0">
                <a:solidFill>
                  <a:schemeClr val="tx1"/>
                </a:solidFill>
              </a:rPr>
              <a:t> и у </a:t>
            </a:r>
            <a:r>
              <a:rPr lang="fr-FR" b="1" dirty="0" err="1">
                <a:solidFill>
                  <a:schemeClr val="tx1"/>
                </a:solidFill>
              </a:rPr>
              <a:t>јетри</a:t>
            </a:r>
            <a:r>
              <a:rPr lang="fr-FR" b="1" dirty="0">
                <a:solidFill>
                  <a:schemeClr val="tx1"/>
                </a:solidFill>
              </a:rPr>
              <a:t> </a:t>
            </a:r>
            <a:r>
              <a:rPr lang="fr-FR" b="1" dirty="0" err="1">
                <a:solidFill>
                  <a:schemeClr val="tx1"/>
                </a:solidFill>
              </a:rPr>
              <a:t>конвертује</a:t>
            </a:r>
            <a:r>
              <a:rPr lang="fr-FR" b="1" dirty="0">
                <a:solidFill>
                  <a:schemeClr val="tx1"/>
                </a:solidFill>
              </a:rPr>
              <a:t> у </a:t>
            </a:r>
            <a:r>
              <a:rPr lang="fr-FR" b="1" dirty="0" err="1">
                <a:solidFill>
                  <a:schemeClr val="tx1"/>
                </a:solidFill>
              </a:rPr>
              <a:t>фруктозу</a:t>
            </a:r>
            <a:r>
              <a:rPr lang="fr-FR" b="1" dirty="0">
                <a:solidFill>
                  <a:schemeClr val="tx1"/>
                </a:solidFill>
              </a:rPr>
              <a:t>.</a:t>
            </a:r>
            <a:endParaRPr lang="fr-FR" b="1" i="1" dirty="0">
              <a:solidFill>
                <a:schemeClr val="tx1"/>
              </a:solidFill>
            </a:endParaRPr>
          </a:p>
          <a:p>
            <a:pPr marL="190500" indent="-190500" algn="just">
              <a:lnSpc>
                <a:spcPct val="80000"/>
              </a:lnSpc>
            </a:pPr>
            <a:r>
              <a:rPr lang="sr-Latn-CS" sz="2000" b="1" i="1" dirty="0">
                <a:solidFill>
                  <a:schemeClr val="tx1"/>
                </a:solidFill>
              </a:rPr>
              <a:t>		</a:t>
            </a:r>
          </a:p>
          <a:p>
            <a:pPr marL="190500" indent="-190500" algn="just">
              <a:lnSpc>
                <a:spcPct val="80000"/>
              </a:lnSpc>
            </a:pPr>
            <a:r>
              <a:rPr lang="sr-Latn-CS" sz="2000" b="1" i="1" dirty="0">
                <a:solidFill>
                  <a:schemeClr val="tx1"/>
                </a:solidFill>
              </a:rPr>
              <a:t>		-</a:t>
            </a:r>
            <a:r>
              <a:rPr lang="fr-FR" sz="2000" b="1" i="1" dirty="0" err="1">
                <a:solidFill>
                  <a:schemeClr val="tx1"/>
                </a:solidFill>
              </a:rPr>
              <a:t>Инозитол</a:t>
            </a:r>
            <a:endParaRPr lang="fr-FR" sz="2000" b="1" dirty="0">
              <a:solidFill>
                <a:schemeClr val="tx1"/>
              </a:solidFill>
            </a:endParaRPr>
          </a:p>
          <a:p>
            <a:pPr marL="1543050" lvl="3" indent="-171450" algn="just">
              <a:lnSpc>
                <a:spcPct val="80000"/>
              </a:lnSpc>
            </a:pPr>
            <a:r>
              <a:rPr lang="sr-Latn-CS" b="1" dirty="0">
                <a:solidFill>
                  <a:schemeClr val="tx1"/>
                </a:solidFill>
              </a:rPr>
              <a:t>  </a:t>
            </a:r>
            <a:r>
              <a:rPr lang="fr-FR" b="1" dirty="0" err="1">
                <a:solidFill>
                  <a:schemeClr val="tx1"/>
                </a:solidFill>
              </a:rPr>
              <a:t>Главни</a:t>
            </a:r>
            <a:r>
              <a:rPr lang="fr-FR" b="1" dirty="0">
                <a:solidFill>
                  <a:schemeClr val="tx1"/>
                </a:solidFill>
              </a:rPr>
              <a:t> </a:t>
            </a:r>
            <a:r>
              <a:rPr lang="sr-Cyrl-CS" b="1" dirty="0">
                <a:solidFill>
                  <a:schemeClr val="tx1"/>
                </a:solidFill>
              </a:rPr>
              <a:t>и</a:t>
            </a:r>
            <a:r>
              <a:rPr lang="fr-FR" b="1" dirty="0" err="1">
                <a:solidFill>
                  <a:schemeClr val="tx1"/>
                </a:solidFill>
              </a:rPr>
              <a:t>звор</a:t>
            </a:r>
            <a:r>
              <a:rPr lang="fr-FR" b="1" dirty="0">
                <a:solidFill>
                  <a:schemeClr val="tx1"/>
                </a:solidFill>
              </a:rPr>
              <a:t> </a:t>
            </a:r>
            <a:r>
              <a:rPr lang="fr-FR" b="1" dirty="0" err="1">
                <a:solidFill>
                  <a:schemeClr val="tx1"/>
                </a:solidFill>
              </a:rPr>
              <a:t>мекиње</a:t>
            </a:r>
            <a:r>
              <a:rPr lang="fr-FR" b="1" dirty="0">
                <a:solidFill>
                  <a:schemeClr val="tx1"/>
                </a:solidFill>
              </a:rPr>
              <a:t> </a:t>
            </a:r>
            <a:r>
              <a:rPr lang="fr-FR" b="1" dirty="0" err="1">
                <a:solidFill>
                  <a:schemeClr val="tx1"/>
                </a:solidFill>
              </a:rPr>
              <a:t>житари</a:t>
            </a:r>
            <a:r>
              <a:rPr lang="sr-Cyrl-CS" b="1" dirty="0">
                <a:solidFill>
                  <a:schemeClr val="tx1"/>
                </a:solidFill>
              </a:rPr>
              <a:t>ц</a:t>
            </a:r>
            <a:r>
              <a:rPr lang="fr-FR" b="1" dirty="0">
                <a:solidFill>
                  <a:schemeClr val="tx1"/>
                </a:solidFill>
              </a:rPr>
              <a:t>а.</a:t>
            </a:r>
            <a:r>
              <a:rPr lang="fr-FR" sz="1400" b="1" dirty="0">
                <a:solidFill>
                  <a:schemeClr val="tx1"/>
                </a:solidFill>
              </a:rPr>
              <a:t> </a:t>
            </a:r>
            <a:endParaRPr lang="fr-FR" sz="1400" b="1" i="1" dirty="0">
              <a:solidFill>
                <a:schemeClr val="tx1"/>
              </a:solidFill>
            </a:endParaRPr>
          </a:p>
          <a:p>
            <a:pPr marL="190500" indent="-190500"/>
            <a:endParaRPr lang="en-US" dirty="0">
              <a:solidFill>
                <a:schemeClr val="tx1"/>
              </a:solidFill>
            </a:endParaRPr>
          </a:p>
          <a:p>
            <a:pPr marL="190500" indent="-190500" algn="just">
              <a:lnSpc>
                <a:spcPct val="80000"/>
              </a:lnSpc>
            </a:pPr>
            <a:endParaRPr lang="en-US" sz="2800" b="1" i="1" dirty="0" smtClean="0">
              <a:solidFill>
                <a:schemeClr val="tx1"/>
              </a:solidFill>
            </a:endParaRPr>
          </a:p>
          <a:p>
            <a:pPr marL="190500" indent="-190500" algn="just">
              <a:lnSpc>
                <a:spcPct val="80000"/>
              </a:lnSpc>
            </a:pPr>
            <a:endParaRPr lang="sr-Latn-CS" sz="1600" b="1" i="1" dirty="0" smtClean="0">
              <a:solidFill>
                <a:schemeClr val="tx1"/>
              </a:solidFill>
            </a:endParaRPr>
          </a:p>
          <a:p>
            <a:pPr marL="190500" indent="-190500" algn="just">
              <a:lnSpc>
                <a:spcPct val="80000"/>
              </a:lnSpc>
            </a:pPr>
            <a:endParaRPr lang="sr-Latn-CS" sz="1600" b="1" i="1" dirty="0" smtClean="0">
              <a:solidFill>
                <a:schemeClr val="tx1"/>
              </a:solidFill>
            </a:endParaRPr>
          </a:p>
        </p:txBody>
      </p:sp>
    </p:spTree>
    <p:extLst>
      <p:ext uri="{BB962C8B-B14F-4D97-AF65-F5344CB8AC3E}">
        <p14:creationId xmlns:p14="http://schemas.microsoft.com/office/powerpoint/2010/main" val="40416427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subTitle" idx="1"/>
          </p:nvPr>
        </p:nvSpPr>
        <p:spPr>
          <a:xfrm>
            <a:off x="0" y="1052736"/>
            <a:ext cx="8785225" cy="4752527"/>
          </a:xfrm>
        </p:spPr>
        <p:txBody>
          <a:bodyPr>
            <a:normAutofit/>
          </a:bodyPr>
          <a:lstStyle/>
          <a:p>
            <a:pPr marL="190500" indent="-190500" algn="just">
              <a:lnSpc>
                <a:spcPct val="80000"/>
              </a:lnSpc>
            </a:pPr>
            <a:r>
              <a:rPr lang="fr-FR" sz="1400" b="1" i="1" dirty="0" smtClean="0">
                <a:solidFill>
                  <a:schemeClr val="bg2"/>
                </a:solidFill>
              </a:rPr>
              <a:t>5. </a:t>
            </a:r>
            <a:r>
              <a:rPr lang="fr-FR" sz="2000" b="1" i="1" dirty="0" err="1" smtClean="0">
                <a:solidFill>
                  <a:schemeClr val="tx1"/>
                </a:solidFill>
              </a:rPr>
              <a:t>Полисахариди</a:t>
            </a:r>
            <a:endParaRPr lang="fr-FR" sz="2000" b="1" i="1" dirty="0" smtClean="0">
              <a:solidFill>
                <a:schemeClr val="tx1"/>
              </a:solidFill>
            </a:endParaRPr>
          </a:p>
          <a:p>
            <a:pPr marL="190500" indent="-190500" algn="just">
              <a:lnSpc>
                <a:spcPct val="80000"/>
              </a:lnSpc>
            </a:pPr>
            <a:endParaRPr lang="sr-Latn-CS" sz="2000" b="1" i="1" dirty="0" smtClean="0">
              <a:solidFill>
                <a:schemeClr val="tx1"/>
              </a:solidFill>
            </a:endParaRPr>
          </a:p>
          <a:p>
            <a:pPr marL="190500" indent="-190500" algn="just">
              <a:lnSpc>
                <a:spcPct val="80000"/>
              </a:lnSpc>
            </a:pPr>
            <a:r>
              <a:rPr lang="sr-Latn-CS" sz="2000" b="1" i="1" dirty="0" smtClean="0">
                <a:solidFill>
                  <a:schemeClr val="tx1"/>
                </a:solidFill>
              </a:rPr>
              <a:t>		-</a:t>
            </a:r>
            <a:r>
              <a:rPr lang="fr-FR" sz="2000" b="1" i="1" dirty="0" err="1" smtClean="0">
                <a:solidFill>
                  <a:schemeClr val="tx1"/>
                </a:solidFill>
              </a:rPr>
              <a:t>Скроб</a:t>
            </a:r>
            <a:endParaRPr lang="fr-FR" sz="2000" b="1" dirty="0" smtClean="0">
              <a:solidFill>
                <a:schemeClr val="tx1"/>
              </a:solidFill>
            </a:endParaRPr>
          </a:p>
          <a:p>
            <a:pPr marL="1543050" lvl="3" indent="-171450" algn="just">
              <a:lnSpc>
                <a:spcPct val="80000"/>
              </a:lnSpc>
              <a:buFont typeface="Wingdings" pitchFamily="2" charset="2"/>
              <a:buNone/>
            </a:pPr>
            <a:r>
              <a:rPr lang="sr-Latn-CS" b="1" dirty="0" smtClean="0">
                <a:solidFill>
                  <a:schemeClr val="tx1"/>
                </a:solidFill>
              </a:rPr>
              <a:t>	</a:t>
            </a:r>
            <a:r>
              <a:rPr lang="fr-FR" b="1" dirty="0" err="1" smtClean="0">
                <a:solidFill>
                  <a:schemeClr val="tx1"/>
                </a:solidFill>
              </a:rPr>
              <a:t>Најзаступљенији</a:t>
            </a:r>
            <a:r>
              <a:rPr lang="fr-FR" b="1" dirty="0" smtClean="0">
                <a:solidFill>
                  <a:schemeClr val="tx1"/>
                </a:solidFill>
              </a:rPr>
              <a:t> </a:t>
            </a:r>
            <a:r>
              <a:rPr lang="fr-FR" b="1" dirty="0" err="1" smtClean="0">
                <a:solidFill>
                  <a:schemeClr val="tx1"/>
                </a:solidFill>
              </a:rPr>
              <a:t>угљени</a:t>
            </a:r>
            <a:r>
              <a:rPr lang="fr-FR" b="1" dirty="0" smtClean="0">
                <a:solidFill>
                  <a:schemeClr val="tx1"/>
                </a:solidFill>
              </a:rPr>
              <a:t> </a:t>
            </a:r>
            <a:r>
              <a:rPr lang="fr-FR" b="1" dirty="0" err="1" smtClean="0">
                <a:solidFill>
                  <a:schemeClr val="tx1"/>
                </a:solidFill>
              </a:rPr>
              <a:t>хидрат</a:t>
            </a:r>
            <a:r>
              <a:rPr lang="fr-FR" b="1" dirty="0" smtClean="0">
                <a:solidFill>
                  <a:schemeClr val="tx1"/>
                </a:solidFill>
              </a:rPr>
              <a:t> у </a:t>
            </a:r>
            <a:r>
              <a:rPr lang="fr-FR" b="1" dirty="0" err="1" smtClean="0">
                <a:solidFill>
                  <a:schemeClr val="tx1"/>
                </a:solidFill>
              </a:rPr>
              <a:t>исхрани</a:t>
            </a:r>
            <a:r>
              <a:rPr lang="fr-FR" b="1" dirty="0" smtClean="0">
                <a:solidFill>
                  <a:schemeClr val="tx1"/>
                </a:solidFill>
              </a:rPr>
              <a:t> </a:t>
            </a:r>
            <a:r>
              <a:rPr lang="fr-FR" b="1" dirty="0" err="1" smtClean="0">
                <a:solidFill>
                  <a:schemeClr val="tx1"/>
                </a:solidFill>
              </a:rPr>
              <a:t>људи</a:t>
            </a:r>
            <a:r>
              <a:rPr lang="fr-FR" b="1" dirty="0" smtClean="0">
                <a:solidFill>
                  <a:schemeClr val="tx1"/>
                </a:solidFill>
              </a:rPr>
              <a:t>. </a:t>
            </a:r>
            <a:r>
              <a:rPr lang="fr-FR" b="1" dirty="0" err="1" smtClean="0">
                <a:solidFill>
                  <a:schemeClr val="tx1"/>
                </a:solidFill>
              </a:rPr>
              <a:t>Главни</a:t>
            </a:r>
            <a:r>
              <a:rPr lang="fr-FR" b="1" dirty="0" smtClean="0">
                <a:solidFill>
                  <a:schemeClr val="tx1"/>
                </a:solidFill>
              </a:rPr>
              <a:t> </a:t>
            </a:r>
            <a:r>
              <a:rPr lang="fr-FR" b="1" dirty="0" err="1" smtClean="0">
                <a:solidFill>
                  <a:schemeClr val="tx1"/>
                </a:solidFill>
              </a:rPr>
              <a:t>извор</a:t>
            </a:r>
            <a:r>
              <a:rPr lang="fr-FR" b="1" dirty="0" smtClean="0">
                <a:solidFill>
                  <a:schemeClr val="tx1"/>
                </a:solidFill>
              </a:rPr>
              <a:t> </a:t>
            </a:r>
            <a:r>
              <a:rPr lang="fr-FR" b="1" dirty="0" err="1" smtClean="0">
                <a:solidFill>
                  <a:schemeClr val="tx1"/>
                </a:solidFill>
              </a:rPr>
              <a:t>намирни</a:t>
            </a:r>
            <a:r>
              <a:rPr lang="sr-Cyrl-CS" b="1" dirty="0" smtClean="0">
                <a:solidFill>
                  <a:schemeClr val="tx1"/>
                </a:solidFill>
              </a:rPr>
              <a:t>ч</a:t>
            </a:r>
            <a:r>
              <a:rPr lang="fr-FR" b="1" dirty="0" smtClean="0">
                <a:solidFill>
                  <a:schemeClr val="tx1"/>
                </a:solidFill>
              </a:rPr>
              <a:t>е </a:t>
            </a:r>
            <a:r>
              <a:rPr lang="fr-FR" b="1" dirty="0" err="1" smtClean="0">
                <a:solidFill>
                  <a:schemeClr val="tx1"/>
                </a:solidFill>
              </a:rPr>
              <a:t>биљног</a:t>
            </a:r>
            <a:r>
              <a:rPr lang="fr-FR" b="1" dirty="0" smtClean="0">
                <a:solidFill>
                  <a:schemeClr val="tx1"/>
                </a:solidFill>
              </a:rPr>
              <a:t> </a:t>
            </a:r>
            <a:r>
              <a:rPr lang="fr-FR" b="1" dirty="0" err="1" smtClean="0">
                <a:solidFill>
                  <a:schemeClr val="tx1"/>
                </a:solidFill>
              </a:rPr>
              <a:t>порекла</a:t>
            </a:r>
            <a:r>
              <a:rPr lang="fr-FR" b="1" dirty="0" smtClean="0">
                <a:solidFill>
                  <a:schemeClr val="tx1"/>
                </a:solidFill>
              </a:rPr>
              <a:t> (</a:t>
            </a:r>
            <a:r>
              <a:rPr lang="fr-FR" b="1" dirty="0" err="1" smtClean="0">
                <a:solidFill>
                  <a:schemeClr val="tx1"/>
                </a:solidFill>
              </a:rPr>
              <a:t>зрневље</a:t>
            </a:r>
            <a:r>
              <a:rPr lang="fr-FR" b="1" dirty="0" smtClean="0">
                <a:solidFill>
                  <a:schemeClr val="tx1"/>
                </a:solidFill>
              </a:rPr>
              <a:t>, </a:t>
            </a:r>
            <a:r>
              <a:rPr lang="fr-FR" b="1" dirty="0" err="1" smtClean="0">
                <a:solidFill>
                  <a:schemeClr val="tx1"/>
                </a:solidFill>
              </a:rPr>
              <a:t>кромпир</a:t>
            </a:r>
            <a:r>
              <a:rPr lang="fr-FR" b="1" dirty="0" smtClean="0">
                <a:solidFill>
                  <a:schemeClr val="tx1"/>
                </a:solidFill>
              </a:rPr>
              <a:t> и </a:t>
            </a:r>
            <a:r>
              <a:rPr lang="fr-FR" b="1" dirty="0" err="1" smtClean="0">
                <a:solidFill>
                  <a:schemeClr val="tx1"/>
                </a:solidFill>
              </a:rPr>
              <a:t>др</a:t>
            </a:r>
            <a:r>
              <a:rPr lang="fr-FR" b="1" dirty="0" smtClean="0">
                <a:solidFill>
                  <a:schemeClr val="tx1"/>
                </a:solidFill>
              </a:rPr>
              <a:t>.). </a:t>
            </a:r>
            <a:r>
              <a:rPr lang="fr-FR" b="1" dirty="0" err="1" smtClean="0">
                <a:solidFill>
                  <a:schemeClr val="tx1"/>
                </a:solidFill>
              </a:rPr>
              <a:t>Налазе</a:t>
            </a:r>
            <a:r>
              <a:rPr lang="fr-FR" b="1" dirty="0" smtClean="0">
                <a:solidFill>
                  <a:schemeClr val="tx1"/>
                </a:solidFill>
              </a:rPr>
              <a:t> </a:t>
            </a:r>
            <a:r>
              <a:rPr lang="fr-FR" b="1" dirty="0" err="1" smtClean="0">
                <a:solidFill>
                  <a:schemeClr val="tx1"/>
                </a:solidFill>
              </a:rPr>
              <a:t>се</a:t>
            </a:r>
            <a:r>
              <a:rPr lang="fr-FR" b="1" dirty="0" smtClean="0">
                <a:solidFill>
                  <a:schemeClr val="tx1"/>
                </a:solidFill>
              </a:rPr>
              <a:t> у </a:t>
            </a:r>
            <a:r>
              <a:rPr lang="fr-FR" b="1" dirty="0" err="1" smtClean="0">
                <a:solidFill>
                  <a:schemeClr val="tx1"/>
                </a:solidFill>
              </a:rPr>
              <a:t>облику</a:t>
            </a:r>
            <a:r>
              <a:rPr lang="fr-FR" b="1" dirty="0" smtClean="0">
                <a:solidFill>
                  <a:schemeClr val="tx1"/>
                </a:solidFill>
              </a:rPr>
              <a:t> </a:t>
            </a:r>
            <a:r>
              <a:rPr lang="fr-FR" b="1" dirty="0" err="1" smtClean="0">
                <a:solidFill>
                  <a:schemeClr val="tx1"/>
                </a:solidFill>
              </a:rPr>
              <a:t>финих</a:t>
            </a:r>
            <a:r>
              <a:rPr lang="fr-FR" b="1" dirty="0" smtClean="0">
                <a:solidFill>
                  <a:schemeClr val="tx1"/>
                </a:solidFill>
              </a:rPr>
              <a:t> </a:t>
            </a:r>
            <a:r>
              <a:rPr lang="fr-FR" b="1" dirty="0" err="1" smtClean="0">
                <a:solidFill>
                  <a:schemeClr val="tx1"/>
                </a:solidFill>
              </a:rPr>
              <a:t>гранула</a:t>
            </a:r>
            <a:r>
              <a:rPr lang="fr-FR" b="1" dirty="0" smtClean="0">
                <a:solidFill>
                  <a:schemeClr val="tx1"/>
                </a:solidFill>
              </a:rPr>
              <a:t> </a:t>
            </a:r>
            <a:r>
              <a:rPr lang="fr-FR" b="1" dirty="0" err="1" smtClean="0">
                <a:solidFill>
                  <a:schemeClr val="tx1"/>
                </a:solidFill>
              </a:rPr>
              <a:t>или</a:t>
            </a:r>
            <a:r>
              <a:rPr lang="fr-FR" b="1" dirty="0" smtClean="0">
                <a:solidFill>
                  <a:schemeClr val="tx1"/>
                </a:solidFill>
              </a:rPr>
              <a:t> </a:t>
            </a:r>
            <a:r>
              <a:rPr lang="fr-FR" b="1" dirty="0" err="1" smtClean="0">
                <a:solidFill>
                  <a:schemeClr val="tx1"/>
                </a:solidFill>
              </a:rPr>
              <a:t>као</a:t>
            </a:r>
            <a:r>
              <a:rPr lang="fr-FR" b="1" dirty="0" smtClean="0">
                <a:solidFill>
                  <a:schemeClr val="tx1"/>
                </a:solidFill>
              </a:rPr>
              <a:t> </a:t>
            </a:r>
            <a:r>
              <a:rPr lang="fr-FR" b="1" dirty="0" err="1" smtClean="0">
                <a:solidFill>
                  <a:schemeClr val="tx1"/>
                </a:solidFill>
              </a:rPr>
              <a:t>амилоза</a:t>
            </a:r>
            <a:r>
              <a:rPr lang="fr-FR" b="1" dirty="0" smtClean="0">
                <a:solidFill>
                  <a:schemeClr val="tx1"/>
                </a:solidFill>
              </a:rPr>
              <a:t> </a:t>
            </a:r>
            <a:r>
              <a:rPr lang="fr-FR" b="1" dirty="0" err="1" smtClean="0">
                <a:solidFill>
                  <a:schemeClr val="tx1"/>
                </a:solidFill>
              </a:rPr>
              <a:t>или</a:t>
            </a:r>
            <a:r>
              <a:rPr lang="fr-FR" b="1" dirty="0" smtClean="0">
                <a:solidFill>
                  <a:schemeClr val="tx1"/>
                </a:solidFill>
              </a:rPr>
              <a:t> </a:t>
            </a:r>
            <a:r>
              <a:rPr lang="fr-FR" b="1" dirty="0" err="1" smtClean="0">
                <a:solidFill>
                  <a:schemeClr val="tx1"/>
                </a:solidFill>
              </a:rPr>
              <a:t>амилопектин</a:t>
            </a:r>
            <a:r>
              <a:rPr lang="fr-FR" b="1" dirty="0" smtClean="0">
                <a:solidFill>
                  <a:schemeClr val="tx1"/>
                </a:solidFill>
              </a:rPr>
              <a:t>.</a:t>
            </a:r>
            <a:endParaRPr lang="fr-FR" b="1" i="1" dirty="0" smtClean="0">
              <a:solidFill>
                <a:schemeClr val="tx1"/>
              </a:solidFill>
            </a:endParaRPr>
          </a:p>
          <a:p>
            <a:pPr marL="190500" indent="-190500" algn="just">
              <a:lnSpc>
                <a:spcPct val="80000"/>
              </a:lnSpc>
            </a:pPr>
            <a:endParaRPr lang="sr-Latn-CS" sz="2000" b="1" i="1" dirty="0" smtClean="0">
              <a:solidFill>
                <a:schemeClr val="tx1"/>
              </a:solidFill>
            </a:endParaRPr>
          </a:p>
          <a:p>
            <a:pPr marL="190500" indent="-190500" algn="just">
              <a:lnSpc>
                <a:spcPct val="80000"/>
              </a:lnSpc>
            </a:pPr>
            <a:r>
              <a:rPr lang="sr-Latn-CS" sz="2000" b="1" i="1" dirty="0" smtClean="0">
                <a:solidFill>
                  <a:schemeClr val="tx1"/>
                </a:solidFill>
              </a:rPr>
              <a:t>		-</a:t>
            </a:r>
            <a:r>
              <a:rPr lang="fr-FR" sz="2000" b="1" i="1" dirty="0" err="1" smtClean="0">
                <a:solidFill>
                  <a:schemeClr val="tx1"/>
                </a:solidFill>
              </a:rPr>
              <a:t>Декстрини</a:t>
            </a:r>
            <a:endParaRPr lang="fr-FR" sz="2000" b="1" dirty="0" smtClean="0">
              <a:solidFill>
                <a:schemeClr val="tx1"/>
              </a:solidFill>
            </a:endParaRPr>
          </a:p>
          <a:p>
            <a:pPr marL="1543050" lvl="3" indent="-171450" algn="just">
              <a:lnSpc>
                <a:spcPct val="80000"/>
              </a:lnSpc>
              <a:buFont typeface="Wingdings" pitchFamily="2" charset="2"/>
              <a:buNone/>
            </a:pPr>
            <a:r>
              <a:rPr lang="sr-Latn-CS" b="1" dirty="0" smtClean="0">
                <a:solidFill>
                  <a:schemeClr val="tx1"/>
                </a:solidFill>
              </a:rPr>
              <a:t>	</a:t>
            </a:r>
            <a:r>
              <a:rPr lang="fr-FR" b="1" dirty="0" err="1" smtClean="0">
                <a:solidFill>
                  <a:schemeClr val="tx1"/>
                </a:solidFill>
              </a:rPr>
              <a:t>Продукт</a:t>
            </a:r>
            <a:r>
              <a:rPr lang="fr-FR" b="1" dirty="0" smtClean="0">
                <a:solidFill>
                  <a:schemeClr val="tx1"/>
                </a:solidFill>
              </a:rPr>
              <a:t> </a:t>
            </a:r>
            <a:r>
              <a:rPr lang="fr-FR" b="1" dirty="0" err="1" smtClean="0">
                <a:solidFill>
                  <a:schemeClr val="tx1"/>
                </a:solidFill>
              </a:rPr>
              <a:t>разградње</a:t>
            </a:r>
            <a:r>
              <a:rPr lang="fr-FR" b="1" dirty="0" smtClean="0">
                <a:solidFill>
                  <a:schemeClr val="tx1"/>
                </a:solidFill>
              </a:rPr>
              <a:t> </a:t>
            </a:r>
            <a:r>
              <a:rPr lang="fr-FR" b="1" dirty="0" err="1" smtClean="0">
                <a:solidFill>
                  <a:schemeClr val="tx1"/>
                </a:solidFill>
              </a:rPr>
              <a:t>скроба</a:t>
            </a:r>
            <a:r>
              <a:rPr lang="fr-FR" b="1" dirty="0" smtClean="0">
                <a:solidFill>
                  <a:schemeClr val="tx1"/>
                </a:solidFill>
              </a:rPr>
              <a:t> и </a:t>
            </a:r>
            <a:r>
              <a:rPr lang="fr-FR" b="1" dirty="0" err="1" smtClean="0">
                <a:solidFill>
                  <a:schemeClr val="tx1"/>
                </a:solidFill>
              </a:rPr>
              <a:t>служе</a:t>
            </a:r>
            <a:r>
              <a:rPr lang="fr-FR" b="1" dirty="0" smtClean="0">
                <a:solidFill>
                  <a:schemeClr val="tx1"/>
                </a:solidFill>
              </a:rPr>
              <a:t> </a:t>
            </a:r>
            <a:r>
              <a:rPr lang="fr-FR" b="1" dirty="0" err="1" smtClean="0">
                <a:solidFill>
                  <a:schemeClr val="tx1"/>
                </a:solidFill>
              </a:rPr>
              <a:t>као</a:t>
            </a:r>
            <a:r>
              <a:rPr lang="fr-FR" b="1" dirty="0" smtClean="0">
                <a:solidFill>
                  <a:schemeClr val="tx1"/>
                </a:solidFill>
              </a:rPr>
              <a:t> </a:t>
            </a:r>
            <a:r>
              <a:rPr lang="fr-FR" b="1" dirty="0" err="1" smtClean="0">
                <a:solidFill>
                  <a:schemeClr val="tx1"/>
                </a:solidFill>
              </a:rPr>
              <a:t>главни</a:t>
            </a:r>
            <a:r>
              <a:rPr lang="fr-FR" b="1" dirty="0" smtClean="0">
                <a:solidFill>
                  <a:schemeClr val="tx1"/>
                </a:solidFill>
              </a:rPr>
              <a:t> </a:t>
            </a:r>
            <a:r>
              <a:rPr lang="fr-FR" b="1" dirty="0" err="1" smtClean="0">
                <a:solidFill>
                  <a:schemeClr val="tx1"/>
                </a:solidFill>
              </a:rPr>
              <a:t>извор</a:t>
            </a:r>
            <a:r>
              <a:rPr lang="fr-FR" b="1" dirty="0" smtClean="0">
                <a:solidFill>
                  <a:schemeClr val="tx1"/>
                </a:solidFill>
              </a:rPr>
              <a:t> </a:t>
            </a:r>
            <a:r>
              <a:rPr lang="fr-FR" b="1" dirty="0" err="1" smtClean="0">
                <a:solidFill>
                  <a:schemeClr val="tx1"/>
                </a:solidFill>
              </a:rPr>
              <a:t>угљених</a:t>
            </a:r>
            <a:r>
              <a:rPr lang="fr-FR" b="1" dirty="0" smtClean="0">
                <a:solidFill>
                  <a:schemeClr val="tx1"/>
                </a:solidFill>
              </a:rPr>
              <a:t> </a:t>
            </a:r>
            <a:r>
              <a:rPr lang="fr-FR" b="1" dirty="0" err="1" smtClean="0">
                <a:solidFill>
                  <a:schemeClr val="tx1"/>
                </a:solidFill>
              </a:rPr>
              <a:t>хидрата</a:t>
            </a:r>
            <a:r>
              <a:rPr lang="fr-FR" b="1" dirty="0" smtClean="0">
                <a:solidFill>
                  <a:schemeClr val="tx1"/>
                </a:solidFill>
              </a:rPr>
              <a:t> у </a:t>
            </a:r>
            <a:r>
              <a:rPr lang="fr-FR" b="1" dirty="0" err="1" smtClean="0">
                <a:solidFill>
                  <a:schemeClr val="tx1"/>
                </a:solidFill>
              </a:rPr>
              <a:t>производњи</a:t>
            </a:r>
            <a:r>
              <a:rPr lang="fr-FR" b="1" dirty="0" smtClean="0">
                <a:solidFill>
                  <a:schemeClr val="tx1"/>
                </a:solidFill>
              </a:rPr>
              <a:t> </a:t>
            </a:r>
            <a:r>
              <a:rPr lang="fr-FR" b="1" dirty="0" err="1" smtClean="0">
                <a:solidFill>
                  <a:schemeClr val="tx1"/>
                </a:solidFill>
              </a:rPr>
              <a:t>хране</a:t>
            </a:r>
            <a:r>
              <a:rPr lang="fr-FR" b="1" dirty="0" smtClean="0">
                <a:solidFill>
                  <a:schemeClr val="tx1"/>
                </a:solidFill>
              </a:rPr>
              <a:t> </a:t>
            </a:r>
            <a:r>
              <a:rPr lang="fr-FR" b="1" dirty="0" err="1" smtClean="0">
                <a:solidFill>
                  <a:schemeClr val="tx1"/>
                </a:solidFill>
              </a:rPr>
              <a:t>за</a:t>
            </a:r>
            <a:r>
              <a:rPr lang="fr-FR" b="1" dirty="0" smtClean="0">
                <a:solidFill>
                  <a:schemeClr val="tx1"/>
                </a:solidFill>
              </a:rPr>
              <a:t> </a:t>
            </a:r>
            <a:r>
              <a:rPr lang="fr-FR" b="1" dirty="0" err="1" smtClean="0">
                <a:solidFill>
                  <a:schemeClr val="tx1"/>
                </a:solidFill>
              </a:rPr>
              <a:t>ентералну</a:t>
            </a:r>
            <a:r>
              <a:rPr lang="fr-FR" b="1" dirty="0" smtClean="0">
                <a:solidFill>
                  <a:schemeClr val="tx1"/>
                </a:solidFill>
              </a:rPr>
              <a:t> </a:t>
            </a:r>
            <a:r>
              <a:rPr lang="fr-FR" b="1" dirty="0" err="1" smtClean="0">
                <a:solidFill>
                  <a:schemeClr val="tx1"/>
                </a:solidFill>
              </a:rPr>
              <a:t>употребу</a:t>
            </a:r>
            <a:r>
              <a:rPr lang="fr-FR" b="1" dirty="0" smtClean="0">
                <a:solidFill>
                  <a:schemeClr val="tx1"/>
                </a:solidFill>
              </a:rPr>
              <a:t>.</a:t>
            </a:r>
            <a:endParaRPr lang="fr-FR" b="1" i="1" dirty="0" smtClean="0">
              <a:solidFill>
                <a:schemeClr val="tx1"/>
              </a:solidFill>
            </a:endParaRPr>
          </a:p>
          <a:p>
            <a:pPr marL="190500" indent="-190500" algn="just">
              <a:lnSpc>
                <a:spcPct val="80000"/>
              </a:lnSpc>
            </a:pPr>
            <a:endParaRPr lang="sr-Latn-CS" sz="2000" b="1" i="1" dirty="0" smtClean="0">
              <a:solidFill>
                <a:schemeClr val="tx1"/>
              </a:solidFill>
            </a:endParaRPr>
          </a:p>
          <a:p>
            <a:pPr marL="190500" indent="-190500" algn="just">
              <a:lnSpc>
                <a:spcPct val="80000"/>
              </a:lnSpc>
            </a:pPr>
            <a:r>
              <a:rPr lang="sr-Latn-CS" sz="2000" b="1" i="1" dirty="0" smtClean="0">
                <a:solidFill>
                  <a:schemeClr val="tx1"/>
                </a:solidFill>
              </a:rPr>
              <a:t>		-</a:t>
            </a:r>
            <a:r>
              <a:rPr lang="fr-FR" sz="2000" b="1" i="1" dirty="0" err="1" smtClean="0">
                <a:solidFill>
                  <a:schemeClr val="tx1"/>
                </a:solidFill>
              </a:rPr>
              <a:t>Гликоген</a:t>
            </a:r>
            <a:endParaRPr lang="fr-FR" sz="2000" b="1" dirty="0" smtClean="0">
              <a:solidFill>
                <a:schemeClr val="tx1"/>
              </a:solidFill>
            </a:endParaRPr>
          </a:p>
          <a:p>
            <a:pPr marL="1543050" lvl="3" indent="-171450" algn="just">
              <a:lnSpc>
                <a:spcPct val="80000"/>
              </a:lnSpc>
              <a:buFont typeface="Wingdings" pitchFamily="2" charset="2"/>
              <a:buNone/>
            </a:pPr>
            <a:r>
              <a:rPr lang="sr-Latn-CS" b="1" dirty="0" smtClean="0">
                <a:solidFill>
                  <a:schemeClr val="tx1"/>
                </a:solidFill>
              </a:rPr>
              <a:t>	</a:t>
            </a:r>
            <a:r>
              <a:rPr lang="fr-FR" b="1" dirty="0" err="1" smtClean="0">
                <a:solidFill>
                  <a:schemeClr val="tx1"/>
                </a:solidFill>
              </a:rPr>
              <a:t>Нема</a:t>
            </a:r>
            <a:r>
              <a:rPr lang="fr-FR" b="1" dirty="0" smtClean="0">
                <a:solidFill>
                  <a:schemeClr val="tx1"/>
                </a:solidFill>
              </a:rPr>
              <a:t> </a:t>
            </a:r>
            <a:r>
              <a:rPr lang="fr-FR" b="1" dirty="0" err="1" smtClean="0">
                <a:solidFill>
                  <a:schemeClr val="tx1"/>
                </a:solidFill>
              </a:rPr>
              <a:t>велики</a:t>
            </a:r>
            <a:r>
              <a:rPr lang="fr-FR" b="1" dirty="0" smtClean="0">
                <a:solidFill>
                  <a:schemeClr val="tx1"/>
                </a:solidFill>
              </a:rPr>
              <a:t> </a:t>
            </a:r>
            <a:r>
              <a:rPr lang="fr-FR" b="1" dirty="0" err="1" smtClean="0">
                <a:solidFill>
                  <a:schemeClr val="tx1"/>
                </a:solidFill>
              </a:rPr>
              <a:t>значај</a:t>
            </a:r>
            <a:r>
              <a:rPr lang="fr-FR" b="1" dirty="0" smtClean="0">
                <a:solidFill>
                  <a:schemeClr val="tx1"/>
                </a:solidFill>
              </a:rPr>
              <a:t> </a:t>
            </a:r>
            <a:r>
              <a:rPr lang="fr-FR" b="1" dirty="0" err="1" smtClean="0">
                <a:solidFill>
                  <a:schemeClr val="tx1"/>
                </a:solidFill>
              </a:rPr>
              <a:t>као</a:t>
            </a:r>
            <a:r>
              <a:rPr lang="fr-FR" b="1" dirty="0" smtClean="0">
                <a:solidFill>
                  <a:schemeClr val="tx1"/>
                </a:solidFill>
              </a:rPr>
              <a:t> </a:t>
            </a:r>
            <a:r>
              <a:rPr lang="fr-FR" b="1" dirty="0" err="1" smtClean="0">
                <a:solidFill>
                  <a:schemeClr val="tx1"/>
                </a:solidFill>
              </a:rPr>
              <a:t>извор</a:t>
            </a:r>
            <a:r>
              <a:rPr lang="fr-FR" b="1" dirty="0" smtClean="0">
                <a:solidFill>
                  <a:schemeClr val="tx1"/>
                </a:solidFill>
              </a:rPr>
              <a:t> </a:t>
            </a:r>
            <a:r>
              <a:rPr lang="fr-FR" b="1" dirty="0" err="1" smtClean="0">
                <a:solidFill>
                  <a:schemeClr val="tx1"/>
                </a:solidFill>
              </a:rPr>
              <a:t>енергије</a:t>
            </a:r>
            <a:r>
              <a:rPr lang="fr-FR" b="1" dirty="0" smtClean="0">
                <a:solidFill>
                  <a:schemeClr val="tx1"/>
                </a:solidFill>
              </a:rPr>
              <a:t> у </a:t>
            </a:r>
            <a:r>
              <a:rPr lang="fr-FR" b="1" dirty="0" err="1" smtClean="0">
                <a:solidFill>
                  <a:schemeClr val="tx1"/>
                </a:solidFill>
              </a:rPr>
              <a:t>исхрани</a:t>
            </a:r>
            <a:r>
              <a:rPr lang="fr-FR" b="1" dirty="0" smtClean="0">
                <a:solidFill>
                  <a:schemeClr val="tx1"/>
                </a:solidFill>
              </a:rPr>
              <a:t> </a:t>
            </a:r>
            <a:r>
              <a:rPr lang="fr-FR" b="1" dirty="0" err="1" smtClean="0">
                <a:solidFill>
                  <a:schemeClr val="tx1"/>
                </a:solidFill>
              </a:rPr>
              <a:t>људи</a:t>
            </a:r>
            <a:r>
              <a:rPr lang="fr-FR" b="1" dirty="0" smtClean="0">
                <a:solidFill>
                  <a:schemeClr val="tx1"/>
                </a:solidFill>
              </a:rPr>
              <a:t>. </a:t>
            </a:r>
            <a:r>
              <a:rPr lang="fr-FR" b="1" dirty="0" err="1" smtClean="0">
                <a:solidFill>
                  <a:schemeClr val="tx1"/>
                </a:solidFill>
              </a:rPr>
              <a:t>Главни</a:t>
            </a:r>
            <a:r>
              <a:rPr lang="fr-FR" b="1" dirty="0" smtClean="0">
                <a:solidFill>
                  <a:schemeClr val="tx1"/>
                </a:solidFill>
              </a:rPr>
              <a:t> </a:t>
            </a:r>
            <a:r>
              <a:rPr lang="fr-FR" b="1" dirty="0" err="1" smtClean="0">
                <a:solidFill>
                  <a:schemeClr val="tx1"/>
                </a:solidFill>
              </a:rPr>
              <a:t>извор</a:t>
            </a:r>
            <a:r>
              <a:rPr lang="fr-FR" b="1" dirty="0" smtClean="0">
                <a:solidFill>
                  <a:schemeClr val="tx1"/>
                </a:solidFill>
              </a:rPr>
              <a:t> </a:t>
            </a:r>
            <a:r>
              <a:rPr lang="fr-FR" b="1" dirty="0" err="1" smtClean="0">
                <a:solidFill>
                  <a:schemeClr val="tx1"/>
                </a:solidFill>
              </a:rPr>
              <a:t>намирни</a:t>
            </a:r>
            <a:r>
              <a:rPr lang="sr-Cyrl-CS" b="1" dirty="0" smtClean="0">
                <a:solidFill>
                  <a:schemeClr val="tx1"/>
                </a:solidFill>
              </a:rPr>
              <a:t>ч</a:t>
            </a:r>
            <a:r>
              <a:rPr lang="fr-FR" b="1" dirty="0" smtClean="0">
                <a:solidFill>
                  <a:schemeClr val="tx1"/>
                </a:solidFill>
              </a:rPr>
              <a:t>е </a:t>
            </a:r>
            <a:r>
              <a:rPr lang="fr-FR" b="1" dirty="0" err="1" smtClean="0">
                <a:solidFill>
                  <a:schemeClr val="tx1"/>
                </a:solidFill>
              </a:rPr>
              <a:t>животињског</a:t>
            </a:r>
            <a:r>
              <a:rPr lang="fr-FR" b="1" dirty="0" smtClean="0">
                <a:solidFill>
                  <a:schemeClr val="tx1"/>
                </a:solidFill>
              </a:rPr>
              <a:t> </a:t>
            </a:r>
            <a:r>
              <a:rPr lang="fr-FR" b="1" dirty="0" err="1" smtClean="0">
                <a:solidFill>
                  <a:schemeClr val="tx1"/>
                </a:solidFill>
              </a:rPr>
              <a:t>порекла</a:t>
            </a:r>
            <a:r>
              <a:rPr lang="fr-FR" b="1" dirty="0" smtClean="0">
                <a:solidFill>
                  <a:schemeClr val="tx1"/>
                </a:solidFill>
              </a:rPr>
              <a:t> : </a:t>
            </a:r>
            <a:r>
              <a:rPr lang="fr-FR" b="1" dirty="0" err="1" smtClean="0">
                <a:solidFill>
                  <a:schemeClr val="tx1"/>
                </a:solidFill>
              </a:rPr>
              <a:t>јетра</a:t>
            </a:r>
            <a:r>
              <a:rPr lang="fr-FR" b="1" dirty="0" smtClean="0">
                <a:solidFill>
                  <a:schemeClr val="tx1"/>
                </a:solidFill>
              </a:rPr>
              <a:t> и </a:t>
            </a:r>
            <a:r>
              <a:rPr lang="fr-FR" b="1" dirty="0" err="1" smtClean="0">
                <a:solidFill>
                  <a:schemeClr val="tx1"/>
                </a:solidFill>
              </a:rPr>
              <a:t>мишићи</a:t>
            </a:r>
            <a:r>
              <a:rPr lang="fr-FR" b="1" dirty="0" smtClean="0">
                <a:solidFill>
                  <a:schemeClr val="tx1"/>
                </a:solidFill>
              </a:rPr>
              <a:t>.</a:t>
            </a:r>
            <a:endParaRPr lang="fr-FR" b="1" i="1" dirty="0" smtClean="0">
              <a:solidFill>
                <a:schemeClr val="tx1"/>
              </a:solidFill>
            </a:endParaRPr>
          </a:p>
          <a:p>
            <a:pPr marL="190500" indent="-190500" algn="just">
              <a:lnSpc>
                <a:spcPct val="80000"/>
              </a:lnSpc>
            </a:pPr>
            <a:endParaRPr lang="sr-Latn-CS" sz="2000" b="1" i="1" dirty="0" smtClean="0"/>
          </a:p>
        </p:txBody>
      </p:sp>
    </p:spTree>
    <p:extLst>
      <p:ext uri="{BB962C8B-B14F-4D97-AF65-F5344CB8AC3E}">
        <p14:creationId xmlns:p14="http://schemas.microsoft.com/office/powerpoint/2010/main" val="79777163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267</TotalTime>
  <Words>3403</Words>
  <Application>Microsoft Office PowerPoint</Application>
  <PresentationFormat>On-screen Show (4:3)</PresentationFormat>
  <Paragraphs>503</Paragraphs>
  <Slides>55</Slides>
  <Notes>9</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Office Theme</vt:lpstr>
      <vt:lpstr>Нутритивни суплементи</vt:lpstr>
      <vt:lpstr>МАКРОНУТРИТИЈЕНТИ</vt:lpstr>
      <vt:lpstr>ПИРАМИДА ИСХРАНЕ</vt:lpstr>
      <vt:lpstr>PowerPoint Presentation</vt:lpstr>
      <vt:lpstr>Угљени хидрати</vt:lpstr>
      <vt:lpstr>PowerPoint Presentation</vt:lpstr>
      <vt:lpstr>PowerPoint Presentation</vt:lpstr>
      <vt:lpstr>PowerPoint Presentation</vt:lpstr>
      <vt:lpstr>PowerPoint Presentation</vt:lpstr>
      <vt:lpstr>PowerPoint Presentation</vt:lpstr>
      <vt:lpstr>ГЛУКОЗАМИН</vt:lpstr>
      <vt:lpstr>PowerPoint Presentation</vt:lpstr>
      <vt:lpstr>PowerPoint Presentation</vt:lpstr>
      <vt:lpstr>ХИТОЗАН</vt:lpstr>
      <vt:lpstr>PowerPoint Presentation</vt:lpstr>
      <vt:lpstr>PowerPoint Presentation</vt:lpstr>
      <vt:lpstr>ХОНДРОИТИН-СУЛФАТ</vt:lpstr>
      <vt:lpstr>PowerPoint Presentation</vt:lpstr>
      <vt:lpstr>PowerPoint Presentation</vt:lpstr>
      <vt:lpstr>Изофлавоноиди соје</vt:lpstr>
      <vt:lpstr>PowerPoint Presentation</vt:lpstr>
      <vt:lpstr> ФИЗИОЛОШКИ ЕФЕКТИ </vt:lpstr>
      <vt:lpstr>PowerPoint Presentation</vt:lpstr>
      <vt:lpstr>Аминокиселине и беланчевине</vt:lpstr>
      <vt:lpstr>PowerPoint Presentation</vt:lpstr>
      <vt:lpstr>PowerPoint Presentation</vt:lpstr>
      <vt:lpstr>PowerPoint Presentation</vt:lpstr>
      <vt:lpstr>PowerPoint Presentation</vt:lpstr>
      <vt:lpstr>PowerPoint Presentation</vt:lpstr>
      <vt:lpstr>PowerPoint Presentation</vt:lpstr>
      <vt:lpstr>Варење протеина и апсорпција аминокиселина</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УРЕМИЈА  концентрација урее у плазми – 2,5 – 7,5 mmol/l</vt:lpstr>
      <vt:lpstr>Унос протеина у виду суплемената</vt:lpstr>
      <vt:lpstr>Суплементација код спортиста</vt:lpstr>
      <vt:lpstr>Врсте протеина-беланчевина</vt:lpstr>
      <vt:lpstr> Whey protein </vt:lpstr>
      <vt:lpstr>Протеини сурутке</vt:lpstr>
      <vt:lpstr>Врсте протеина сурутке</vt:lpstr>
      <vt:lpstr>Оптимална доза</vt:lpstr>
      <vt:lpstr>препоруке</vt:lpstr>
      <vt:lpstr>Могућа нежељена дејства</vt:lpstr>
      <vt:lpstr>КРЕАТИН-КРЕАТИНИН</vt:lpstr>
      <vt:lpstr>Суплементи.... </vt:lpstr>
      <vt:lpstr>Креатин малат-етил естар</vt:lpstr>
      <vt:lpstr>Алкални креатин</vt:lpstr>
      <vt:lpstr>Сложени креатински производи</vt:lpstr>
      <vt:lpstr>Најчешће коришћени суплементи</vt:lpstr>
      <vt:lpstr>Глутамин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Нутритивни суплементи</dc:title>
  <dc:creator>Nela</dc:creator>
  <cp:lastModifiedBy>Promocija</cp:lastModifiedBy>
  <cp:revision>29</cp:revision>
  <dcterms:created xsi:type="dcterms:W3CDTF">2017-04-22T19:44:20Z</dcterms:created>
  <dcterms:modified xsi:type="dcterms:W3CDTF">2021-01-28T08:00:47Z</dcterms:modified>
</cp:coreProperties>
</file>